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681" r:id="rId4"/>
    <p:sldId id="264" r:id="rId5"/>
    <p:sldId id="647" r:id="rId6"/>
    <p:sldId id="261" r:id="rId7"/>
    <p:sldId id="263" r:id="rId8"/>
    <p:sldId id="262" r:id="rId9"/>
    <p:sldId id="680" r:id="rId10"/>
    <p:sldId id="265" r:id="rId11"/>
    <p:sldId id="268" r:id="rId12"/>
    <p:sldId id="659" r:id="rId13"/>
    <p:sldId id="660" r:id="rId14"/>
    <p:sldId id="646" r:id="rId15"/>
    <p:sldId id="654" r:id="rId16"/>
    <p:sldId id="682" r:id="rId17"/>
    <p:sldId id="643" r:id="rId18"/>
    <p:sldId id="653" r:id="rId19"/>
    <p:sldId id="661" r:id="rId20"/>
    <p:sldId id="664" r:id="rId21"/>
    <p:sldId id="642" r:id="rId22"/>
    <p:sldId id="671" r:id="rId23"/>
    <p:sldId id="260" r:id="rId24"/>
    <p:sldId id="672" r:id="rId25"/>
    <p:sldId id="673" r:id="rId26"/>
    <p:sldId id="674" r:id="rId27"/>
    <p:sldId id="675" r:id="rId28"/>
    <p:sldId id="676" r:id="rId29"/>
    <p:sldId id="678" r:id="rId30"/>
    <p:sldId id="679" r:id="rId31"/>
    <p:sldId id="683" r:id="rId32"/>
    <p:sldId id="684" r:id="rId33"/>
    <p:sldId id="669" r:id="rId34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1"/>
    <p:restoredTop sz="95781"/>
  </p:normalViewPr>
  <p:slideViewPr>
    <p:cSldViewPr snapToGrid="0">
      <p:cViewPr varScale="1">
        <p:scale>
          <a:sx n="118" d="100"/>
          <a:sy n="11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241661-A8E3-A04F-9116-DCC00DEFC15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C137DB4-46BE-DD44-B241-4C1788A691E3}">
      <dgm:prSet phldrT="[Text]"/>
      <dgm:spPr/>
      <dgm:t>
        <a:bodyPr/>
        <a:lstStyle/>
        <a:p>
          <a:r>
            <a:rPr lang="en-GB" dirty="0"/>
            <a:t>A</a:t>
          </a:r>
        </a:p>
      </dgm:t>
    </dgm:pt>
    <dgm:pt modelId="{2452EBF3-FA73-564F-A353-04EDC912CFCF}" type="parTrans" cxnId="{0B8B199F-0894-1145-8EA0-6C4036D7D404}">
      <dgm:prSet/>
      <dgm:spPr/>
      <dgm:t>
        <a:bodyPr/>
        <a:lstStyle/>
        <a:p>
          <a:endParaRPr lang="en-GB"/>
        </a:p>
      </dgm:t>
    </dgm:pt>
    <dgm:pt modelId="{F847B151-3514-3A49-A3F7-2F8803C89E8F}" type="sibTrans" cxnId="{0B8B199F-0894-1145-8EA0-6C4036D7D404}">
      <dgm:prSet/>
      <dgm:spPr/>
      <dgm:t>
        <a:bodyPr/>
        <a:lstStyle/>
        <a:p>
          <a:endParaRPr lang="en-GB"/>
        </a:p>
      </dgm:t>
    </dgm:pt>
    <dgm:pt modelId="{C42911AB-7CDA-4241-8E9F-7A778DE8B342}">
      <dgm:prSet phldrT="[Text]"/>
      <dgm:spPr/>
      <dgm:t>
        <a:bodyPr/>
        <a:lstStyle/>
        <a:p>
          <a:r>
            <a:rPr lang="en-GB" dirty="0"/>
            <a:t>B</a:t>
          </a:r>
        </a:p>
      </dgm:t>
    </dgm:pt>
    <dgm:pt modelId="{7A86575E-0126-6548-BFAD-F1EB28B05120}" type="parTrans" cxnId="{72761B9E-D97D-AA41-AF31-0B2DB0CE74E1}">
      <dgm:prSet/>
      <dgm:spPr/>
      <dgm:t>
        <a:bodyPr/>
        <a:lstStyle/>
        <a:p>
          <a:endParaRPr lang="en-GB"/>
        </a:p>
      </dgm:t>
    </dgm:pt>
    <dgm:pt modelId="{EE261671-A8F4-F048-A58A-90A0ED065042}" type="sibTrans" cxnId="{72761B9E-D97D-AA41-AF31-0B2DB0CE74E1}">
      <dgm:prSet/>
      <dgm:spPr/>
      <dgm:t>
        <a:bodyPr/>
        <a:lstStyle/>
        <a:p>
          <a:endParaRPr lang="en-GB"/>
        </a:p>
      </dgm:t>
    </dgm:pt>
    <dgm:pt modelId="{6F83ADB8-88B1-0741-A79A-AA471F48CD91}">
      <dgm:prSet phldrT="[Text]"/>
      <dgm:spPr/>
      <dgm:t>
        <a:bodyPr/>
        <a:lstStyle/>
        <a:p>
          <a:r>
            <a:rPr lang="en-GB" dirty="0"/>
            <a:t>C</a:t>
          </a:r>
        </a:p>
      </dgm:t>
    </dgm:pt>
    <dgm:pt modelId="{68BA8E6B-B0C7-B143-8447-F3CEDB4995E2}" type="parTrans" cxnId="{CA304CE5-0D3E-A645-8E8E-DD341A6BC6D0}">
      <dgm:prSet/>
      <dgm:spPr/>
      <dgm:t>
        <a:bodyPr/>
        <a:lstStyle/>
        <a:p>
          <a:endParaRPr lang="en-GB"/>
        </a:p>
      </dgm:t>
    </dgm:pt>
    <dgm:pt modelId="{113CE8C5-824B-544E-A05F-AD1A26C2C31F}" type="sibTrans" cxnId="{CA304CE5-0D3E-A645-8E8E-DD341A6BC6D0}">
      <dgm:prSet/>
      <dgm:spPr/>
      <dgm:t>
        <a:bodyPr/>
        <a:lstStyle/>
        <a:p>
          <a:endParaRPr lang="en-GB"/>
        </a:p>
      </dgm:t>
    </dgm:pt>
    <dgm:pt modelId="{E4EEE031-F072-2F42-BC7B-03F887FCEDAD}" type="pres">
      <dgm:prSet presAssocID="{37241661-A8E3-A04F-9116-DCC00DEFC153}" presName="Name0" presStyleCnt="0">
        <dgm:presLayoutVars>
          <dgm:dir/>
          <dgm:animLvl val="lvl"/>
          <dgm:resizeHandles val="exact"/>
        </dgm:presLayoutVars>
      </dgm:prSet>
      <dgm:spPr/>
    </dgm:pt>
    <dgm:pt modelId="{66220346-EC6F-9442-A5EA-3D83E6CF6972}" type="pres">
      <dgm:prSet presAssocID="{9C137DB4-46BE-DD44-B241-4C1788A691E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1366A88-5DD8-EA47-98A6-A55FA20F021E}" type="pres">
      <dgm:prSet presAssocID="{F847B151-3514-3A49-A3F7-2F8803C89E8F}" presName="parTxOnlySpace" presStyleCnt="0"/>
      <dgm:spPr/>
    </dgm:pt>
    <dgm:pt modelId="{00ED1B4B-C752-4B47-B476-E51C34208119}" type="pres">
      <dgm:prSet presAssocID="{C42911AB-7CDA-4241-8E9F-7A778DE8B34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54D040A-B7ED-334F-A822-DFAF4B3B6078}" type="pres">
      <dgm:prSet presAssocID="{EE261671-A8F4-F048-A58A-90A0ED065042}" presName="parTxOnlySpace" presStyleCnt="0"/>
      <dgm:spPr/>
    </dgm:pt>
    <dgm:pt modelId="{938A8777-66F6-6D4C-8A11-5E7D61CC7D76}" type="pres">
      <dgm:prSet presAssocID="{6F83ADB8-88B1-0741-A79A-AA471F48CD9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3B62524-2F42-184E-90C0-CE78C45383F0}" type="presOf" srcId="{C42911AB-7CDA-4241-8E9F-7A778DE8B342}" destId="{00ED1B4B-C752-4B47-B476-E51C34208119}" srcOrd="0" destOrd="0" presId="urn:microsoft.com/office/officeart/2005/8/layout/chevron1"/>
    <dgm:cxn modelId="{8FDBB23A-5FDC-904B-A24D-F636999B4082}" type="presOf" srcId="{6F83ADB8-88B1-0741-A79A-AA471F48CD91}" destId="{938A8777-66F6-6D4C-8A11-5E7D61CC7D76}" srcOrd="0" destOrd="0" presId="urn:microsoft.com/office/officeart/2005/8/layout/chevron1"/>
    <dgm:cxn modelId="{F5F27877-79CA-5643-9490-8A0B99D13B78}" type="presOf" srcId="{37241661-A8E3-A04F-9116-DCC00DEFC153}" destId="{E4EEE031-F072-2F42-BC7B-03F887FCEDAD}" srcOrd="0" destOrd="0" presId="urn:microsoft.com/office/officeart/2005/8/layout/chevron1"/>
    <dgm:cxn modelId="{05CD8479-B72A-684D-806A-BB909667A221}" type="presOf" srcId="{9C137DB4-46BE-DD44-B241-4C1788A691E3}" destId="{66220346-EC6F-9442-A5EA-3D83E6CF6972}" srcOrd="0" destOrd="0" presId="urn:microsoft.com/office/officeart/2005/8/layout/chevron1"/>
    <dgm:cxn modelId="{72761B9E-D97D-AA41-AF31-0B2DB0CE74E1}" srcId="{37241661-A8E3-A04F-9116-DCC00DEFC153}" destId="{C42911AB-7CDA-4241-8E9F-7A778DE8B342}" srcOrd="1" destOrd="0" parTransId="{7A86575E-0126-6548-BFAD-F1EB28B05120}" sibTransId="{EE261671-A8F4-F048-A58A-90A0ED065042}"/>
    <dgm:cxn modelId="{0B8B199F-0894-1145-8EA0-6C4036D7D404}" srcId="{37241661-A8E3-A04F-9116-DCC00DEFC153}" destId="{9C137DB4-46BE-DD44-B241-4C1788A691E3}" srcOrd="0" destOrd="0" parTransId="{2452EBF3-FA73-564F-A353-04EDC912CFCF}" sibTransId="{F847B151-3514-3A49-A3F7-2F8803C89E8F}"/>
    <dgm:cxn modelId="{CA304CE5-0D3E-A645-8E8E-DD341A6BC6D0}" srcId="{37241661-A8E3-A04F-9116-DCC00DEFC153}" destId="{6F83ADB8-88B1-0741-A79A-AA471F48CD91}" srcOrd="2" destOrd="0" parTransId="{68BA8E6B-B0C7-B143-8447-F3CEDB4995E2}" sibTransId="{113CE8C5-824B-544E-A05F-AD1A26C2C31F}"/>
    <dgm:cxn modelId="{356BC6D3-8643-B142-831A-4E1AF67C41AB}" type="presParOf" srcId="{E4EEE031-F072-2F42-BC7B-03F887FCEDAD}" destId="{66220346-EC6F-9442-A5EA-3D83E6CF6972}" srcOrd="0" destOrd="0" presId="urn:microsoft.com/office/officeart/2005/8/layout/chevron1"/>
    <dgm:cxn modelId="{199568A2-C93D-8546-8F72-B05C49E61484}" type="presParOf" srcId="{E4EEE031-F072-2F42-BC7B-03F887FCEDAD}" destId="{F1366A88-5DD8-EA47-98A6-A55FA20F021E}" srcOrd="1" destOrd="0" presId="urn:microsoft.com/office/officeart/2005/8/layout/chevron1"/>
    <dgm:cxn modelId="{1ABFE89A-1996-5F4D-93FC-7F2CD0899D09}" type="presParOf" srcId="{E4EEE031-F072-2F42-BC7B-03F887FCEDAD}" destId="{00ED1B4B-C752-4B47-B476-E51C34208119}" srcOrd="2" destOrd="0" presId="urn:microsoft.com/office/officeart/2005/8/layout/chevron1"/>
    <dgm:cxn modelId="{45E15E90-C2D4-F04F-AEA5-222B6DF4A75B}" type="presParOf" srcId="{E4EEE031-F072-2F42-BC7B-03F887FCEDAD}" destId="{B54D040A-B7ED-334F-A822-DFAF4B3B6078}" srcOrd="3" destOrd="0" presId="urn:microsoft.com/office/officeart/2005/8/layout/chevron1"/>
    <dgm:cxn modelId="{911BBE5E-09A2-D141-B1E5-6D33F221027A}" type="presParOf" srcId="{E4EEE031-F072-2F42-BC7B-03F887FCEDAD}" destId="{938A8777-66F6-6D4C-8A11-5E7D61CC7D7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220346-EC6F-9442-A5EA-3D83E6CF6972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A</a:t>
          </a:r>
        </a:p>
      </dsp:txBody>
      <dsp:txXfrm>
        <a:off x="582612" y="2129102"/>
        <a:ext cx="1740694" cy="1160462"/>
      </dsp:txXfrm>
    </dsp:sp>
    <dsp:sp modelId="{00ED1B4B-C752-4B47-B476-E51C34208119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B</a:t>
          </a:r>
        </a:p>
      </dsp:txBody>
      <dsp:txXfrm>
        <a:off x="3193652" y="2129102"/>
        <a:ext cx="1740694" cy="1160462"/>
      </dsp:txXfrm>
    </dsp:sp>
    <dsp:sp modelId="{938A8777-66F6-6D4C-8A11-5E7D61CC7D76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C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1T10:29:34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25545 5290 8191,'-7'-6'0,"6"0"5063,2 0-5063,7 0 2818,-4 0-2818,2 3 1719,0-2-1719,0-2 6784,3 0-6784,5-6 0,1 2 0,15-10 0,6-6 0,5-3 0,3 0 0,-16 7 0,-4 5 0,-12 5 0,1 0 0,-6 6 0,5-8 0,-2 4 0,3-7 0,0 1 0,-1 0 0,0 5 0,-2 3 0,-4 3 0,-12 3 0,-12 9 0,-19 14 0,-9 11 0,17-9 0,1 0 0,-14 12 0,4-3 0,8-2 0,10-13 0,-9 8 0,17-14 0,-6-1 0,11-3 0,-2 0 0,2 1 0,1-4 0,0 0 0,3-6 0,3-3 0,4-1 0,5-6 0,2 0 0,3-6 0,5-8 0,7-7 0,2-1 0,1-2 0,-12 16 0,-4 6 0,-5 6 0,-4 5 0,2-1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CC6D9-F5BC-DB40-A386-37FFB4F36C2F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0627D-7643-C945-9CF5-3D4005015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53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365E-D83F-BF92-9A02-3DFA31618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55AE0-220F-E1DD-5ACA-07135618B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C0946-5A7C-F67F-E530-18FD4855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BFA8B-9520-284C-935C-A01B8692B95F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9B7D-876A-6525-5A25-73BDF5B2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5D271-B135-4D7C-42A9-2FE511E7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72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C38F-AC19-CD77-8153-6C3EBD77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898942-EFFE-C78A-126C-71E6D430A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026EC-004D-2E9B-038B-D0B2607C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2865C-B7CA-AD43-9CE9-E076B3C3D7E4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4359-6159-5E1E-AA7A-1A7B49694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5A01-1B72-0572-0371-98EDEE60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AD410D-1DAC-230F-2E8E-490DD48F2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C2FE2-ABE6-0B86-E75E-8FDAB470F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F6625-AC42-A37D-07D7-D80A7C1D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5E75-FC01-D543-8718-1C5CBC31A0D1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39767-C637-5380-B608-67F4C4E4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6109D-29E7-3B6D-A561-9922591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49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8DF9-4BC8-0433-744A-A7F54081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2B6BF-B7B7-8848-AD08-F2E8450A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5E48F-0C50-CD71-4C5E-DEC2AE8D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D31CA-2609-C965-0543-93B2124E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440B-5873-C2CB-0DF0-4A9A91E2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73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CD0F-CC92-AE27-4E40-2833BFDA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5434A-7A93-6D89-AC66-525A17FD9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2949-B77C-E7B5-3F4B-0927A5DCD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4245C-27E5-B24C-A68F-CB18641CB224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837A3-A153-B9AB-0DC5-401BC326B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DB177-F639-4BC8-AF09-454E76FB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15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8DA9-C671-A9A9-3B15-46869CDF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E22E-3EAE-4E0D-1D1D-7C5E27A29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BE3D1-1B02-0F78-F374-4E1B62541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2305-340D-4164-55D1-6F644C99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5F88C-8D3A-4C4D-B729-C4D39CB81BE3}" type="datetime1">
              <a:rPr lang="en-US" smtClean="0"/>
              <a:t>5/23/24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3EF1E-B822-869F-0E9D-FC1C4A98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7349F-3DCD-473D-5F71-F7A57A5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76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1F5D-40B5-346E-96CE-73AEDB26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7DE91-47B8-FD4E-63FD-0BC93DE7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0A265-1195-7DCB-6424-332970580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2F1BA-E16C-4CD0-A6FF-F194066C5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FB73B-17D7-893C-C814-CE9533AEC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92AAF-B59F-40D3-1EBB-C3B22A98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76F16-4F93-4C47-B546-4801F8504881}" type="datetime1">
              <a:rPr lang="en-US" smtClean="0"/>
              <a:t>5/23/24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AD14F-CDCA-5D2F-617B-44A9C164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769E6-781C-29FF-F7BB-ACAC5C4D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13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021D-732B-E29E-31D8-81FE9C13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FE222E-EDDF-8879-B663-48561C33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D5303-6830-DE4E-8CD5-E827371A3093}" type="datetime1">
              <a:rPr lang="en-US" smtClean="0"/>
              <a:t>5/23/24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4D09A-9B26-C6E0-C0AA-20E15B2B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851EC-F617-9C5B-3D71-C4AEE321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00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E9CAA-DBB2-9FAE-4D53-5C24989A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4F2B6-0660-3C49-82D0-A393E5960A40}" type="datetime1">
              <a:rPr lang="en-US" smtClean="0"/>
              <a:t>5/23/24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8616CD-1689-5EEE-D091-467212B0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18563-DDBC-B4C7-DABE-2FEC2FFC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43D3-8C05-92B1-1ED2-86A385B1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2DF2-F289-2FC4-D4AA-AAF7FD28A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B1BD8-BB79-08C7-D694-D2BF0D059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9750F-85F5-9AE2-4512-B00D9EF0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D9B00-9A08-1943-AA18-0C941042686B}" type="datetime1">
              <a:rPr lang="en-US" smtClean="0"/>
              <a:t>5/23/24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0DDD4-7D0A-0156-CD2E-D44E26E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D15C-E8FD-8015-C195-6659A2FE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61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CA60-3401-A8E5-36D0-618EF369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A5C5B-44C2-E87C-EB34-011D75F2E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5B4EE-0467-B036-E7B4-8899407C6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02EDD-2EB2-FF08-D1C6-AA90F5F9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7CCC-857C-EE47-B763-E3207B989084}" type="datetime1">
              <a:rPr lang="en-US" smtClean="0"/>
              <a:t>5/23/24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5E945-2C88-1582-01F3-7D5CDBD9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6B099-2A8D-FCDA-623A-0C62DE26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15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E3331-1F29-100F-4D6C-B6ADE226C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0E838-0305-2C19-EC2A-172A8FD65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C5E0D-EAFD-1917-51BF-454DFFFD1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83312-0809-5A4C-B136-6DC1D2F343AA}" type="datetime1">
              <a:rPr lang="en-US" smtClean="0"/>
              <a:pPr/>
              <a:t>5/23/24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94CD1-8E28-2456-58B2-6DD4245AD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FD4F-56E8-E549-9FDD-77D5B3F00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98A76-ED6B-D54E-BABE-E8A9BFC6A4C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07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ordnet.princeton.ed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D194-0791-B61F-C375-796A1E452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124" y="419321"/>
            <a:ext cx="11763375" cy="3771297"/>
          </a:xfrm>
        </p:spPr>
        <p:txBody>
          <a:bodyPr>
            <a:noAutofit/>
          </a:bodyPr>
          <a:lstStyle/>
          <a:p>
            <a:r>
              <a:rPr lang="en-GB" sz="8800" b="1" dirty="0">
                <a:latin typeface="Comic Sans MS" panose="030F0902030302020204" pitchFamily="66" charset="0"/>
              </a:rPr>
              <a:t>Machine Learning </a:t>
            </a:r>
            <a:br>
              <a:rPr lang="en-GB" sz="8800" b="1" dirty="0">
                <a:latin typeface="Comic Sans MS" panose="030F0902030302020204" pitchFamily="66" charset="0"/>
              </a:rPr>
            </a:br>
            <a:r>
              <a:rPr lang="en-GB" sz="8800" b="1" dirty="0">
                <a:latin typeface="Comic Sans MS" panose="030F0902030302020204" pitchFamily="66" charset="0"/>
              </a:rPr>
              <a:t>with </a:t>
            </a:r>
            <a:br>
              <a:rPr lang="en-GB" sz="8800" b="1" dirty="0">
                <a:latin typeface="Comic Sans MS" panose="030F0902030302020204" pitchFamily="66" charset="0"/>
              </a:rPr>
            </a:br>
            <a:r>
              <a:rPr lang="en-GB" sz="8800" b="1" dirty="0">
                <a:latin typeface="Comic Sans MS" panose="030F0902030302020204" pitchFamily="66" charset="0"/>
              </a:rPr>
              <a:t>Networked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2BC6D-F6DA-E80C-C798-263F3887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810" y="4700588"/>
            <a:ext cx="9196389" cy="785812"/>
          </a:xfrm>
        </p:spPr>
        <p:txBody>
          <a:bodyPr>
            <a:normAutofit/>
          </a:bodyPr>
          <a:lstStyle/>
          <a:p>
            <a:r>
              <a:rPr lang="en-GB" sz="3600" dirty="0"/>
              <a:t>Dipl.-Ing. </a:t>
            </a:r>
            <a:r>
              <a:rPr lang="en-GB" sz="3600" dirty="0" err="1"/>
              <a:t>Dr.</a:t>
            </a:r>
            <a:r>
              <a:rPr lang="en-GB" sz="3600" dirty="0"/>
              <a:t> </a:t>
            </a:r>
            <a:r>
              <a:rPr lang="en-GB" sz="3600" dirty="0" err="1"/>
              <a:t>techn</a:t>
            </a:r>
            <a:r>
              <a:rPr lang="en-GB" sz="3600" dirty="0"/>
              <a:t>. Alexander Helmut Jung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422C-2E96-FDAF-0CE9-1819EB94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DF40-2964-4643-97AE-0FFD417190BD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C8AF7-C9BD-8D21-7DE8-0ED80075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800" smtClean="0"/>
              <a:t>1</a:t>
            </a:fld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21326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AC217A54-2BB5-6FBC-5478-EEAD4F2E71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1825" y="1340380"/>
            <a:ext cx="5795962" cy="5198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5CA44-F4D2-88B3-8C64-046219AC687B}"/>
              </a:ext>
            </a:extLst>
          </p:cNvPr>
          <p:cNvSpPr txBox="1"/>
          <p:nvPr/>
        </p:nvSpPr>
        <p:spPr>
          <a:xfrm>
            <a:off x="530148" y="324717"/>
            <a:ext cx="61025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Finance Networks</a:t>
            </a:r>
          </a:p>
        </p:txBody>
      </p:sp>
    </p:spTree>
    <p:extLst>
      <p:ext uri="{BB962C8B-B14F-4D97-AF65-F5344CB8AC3E}">
        <p14:creationId xmlns:p14="http://schemas.microsoft.com/office/powerpoint/2010/main" val="6807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11</a:t>
            </a:fld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BC7053-AC9D-0413-D9C5-960A25FA1D5D}"/>
              </a:ext>
            </a:extLst>
          </p:cNvPr>
          <p:cNvCxnSpPr/>
          <p:nvPr/>
        </p:nvCxnSpPr>
        <p:spPr>
          <a:xfrm>
            <a:off x="794398" y="5220209"/>
            <a:ext cx="88153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CC55D5-6882-5388-7548-4420378EA50B}"/>
              </a:ext>
            </a:extLst>
          </p:cNvPr>
          <p:cNvCxnSpPr>
            <a:cxnSpLocks/>
          </p:cNvCxnSpPr>
          <p:nvPr/>
        </p:nvCxnSpPr>
        <p:spPr>
          <a:xfrm flipV="1">
            <a:off x="961426" y="1862648"/>
            <a:ext cx="0" cy="3676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35862A-89D6-F5D9-413A-AA1EB9D81D51}"/>
              </a:ext>
            </a:extLst>
          </p:cNvPr>
          <p:cNvSpPr txBox="1"/>
          <p:nvPr/>
        </p:nvSpPr>
        <p:spPr>
          <a:xfrm>
            <a:off x="9691294" y="4954741"/>
            <a:ext cx="1662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</a:t>
            </a:r>
            <a:r>
              <a:rPr lang="en-AT" sz="3200" dirty="0"/>
              <a:t>eature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1AD55-0673-0950-1F65-7CD85BBA973A}"/>
              </a:ext>
            </a:extLst>
          </p:cNvPr>
          <p:cNvSpPr txBox="1"/>
          <p:nvPr/>
        </p:nvSpPr>
        <p:spPr>
          <a:xfrm>
            <a:off x="465937" y="1287959"/>
            <a:ext cx="126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</a:t>
            </a:r>
            <a:r>
              <a:rPr lang="en-AT" sz="3200" dirty="0"/>
              <a:t>abel 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459AFF-922B-404D-FF8B-FF8B53727447}"/>
              </a:ext>
            </a:extLst>
          </p:cNvPr>
          <p:cNvSpPr/>
          <p:nvPr/>
        </p:nvSpPr>
        <p:spPr>
          <a:xfrm>
            <a:off x="1909164" y="2505584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006E0-C534-B8EE-E41B-EAE692810572}"/>
              </a:ext>
            </a:extLst>
          </p:cNvPr>
          <p:cNvSpPr/>
          <p:nvPr/>
        </p:nvSpPr>
        <p:spPr>
          <a:xfrm>
            <a:off x="2775939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3911B1-DC36-5A29-C071-E5A0D99B3B46}"/>
              </a:ext>
            </a:extLst>
          </p:cNvPr>
          <p:cNvSpPr/>
          <p:nvPr/>
        </p:nvSpPr>
        <p:spPr>
          <a:xfrm>
            <a:off x="3599170" y="337235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D2946D-46CB-0FC6-609F-A4B2FE60EBD2}"/>
              </a:ext>
            </a:extLst>
          </p:cNvPr>
          <p:cNvSpPr/>
          <p:nvPr/>
        </p:nvSpPr>
        <p:spPr>
          <a:xfrm>
            <a:off x="4347564" y="29484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5061F0-54A2-B88F-B284-E1B567BFDD82}"/>
              </a:ext>
            </a:extLst>
          </p:cNvPr>
          <p:cNvSpPr/>
          <p:nvPr/>
        </p:nvSpPr>
        <p:spPr>
          <a:xfrm>
            <a:off x="3326346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A2CE2C-4F1B-FBFD-6BF0-2089A501857D}"/>
              </a:ext>
            </a:extLst>
          </p:cNvPr>
          <p:cNvSpPr/>
          <p:nvPr/>
        </p:nvSpPr>
        <p:spPr>
          <a:xfrm>
            <a:off x="2377589" y="23769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417CCE-1A5A-381C-AAEC-A293A715BA02}"/>
              </a:ext>
            </a:extLst>
          </p:cNvPr>
          <p:cNvSpPr/>
          <p:nvPr/>
        </p:nvSpPr>
        <p:spPr>
          <a:xfrm>
            <a:off x="4621061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CEBCAF-578C-BF5E-06BA-A985141E36D6}"/>
              </a:ext>
            </a:extLst>
          </p:cNvPr>
          <p:cNvSpPr/>
          <p:nvPr/>
        </p:nvSpPr>
        <p:spPr>
          <a:xfrm>
            <a:off x="5387825" y="40411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EDBBCB-9C1C-89F9-6A50-C79E978182F2}"/>
              </a:ext>
            </a:extLst>
          </p:cNvPr>
          <p:cNvSpPr/>
          <p:nvPr/>
        </p:nvSpPr>
        <p:spPr>
          <a:xfrm>
            <a:off x="6016136" y="482615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280C8A-9C22-0E53-ADB4-4FB32C651B0A}"/>
              </a:ext>
            </a:extLst>
          </p:cNvPr>
          <p:cNvSpPr/>
          <p:nvPr/>
        </p:nvSpPr>
        <p:spPr>
          <a:xfrm>
            <a:off x="6431495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19E5386-2BA1-4450-750E-072C40C8C248}"/>
              </a:ext>
            </a:extLst>
          </p:cNvPr>
          <p:cNvSpPr/>
          <p:nvPr/>
        </p:nvSpPr>
        <p:spPr>
          <a:xfrm>
            <a:off x="3982552" y="31342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2C80FC-4467-8FA7-DD9F-30B834BF6180}"/>
              </a:ext>
            </a:extLst>
          </p:cNvPr>
          <p:cNvSpPr/>
          <p:nvPr/>
        </p:nvSpPr>
        <p:spPr>
          <a:xfrm>
            <a:off x="3462930" y="2428988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282E65-B13F-692E-A754-D00590B87B4B}"/>
              </a:ext>
            </a:extLst>
          </p:cNvPr>
          <p:cNvSpPr/>
          <p:nvPr/>
        </p:nvSpPr>
        <p:spPr>
          <a:xfrm>
            <a:off x="5056488" y="451182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D7318AF-1203-6B3F-B040-C3584C6E067D}"/>
              </a:ext>
            </a:extLst>
          </p:cNvPr>
          <p:cNvSpPr/>
          <p:nvPr/>
        </p:nvSpPr>
        <p:spPr>
          <a:xfrm>
            <a:off x="5605538" y="43411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3A85A96-174F-A5D2-A378-35BFF5AEF078}"/>
              </a:ext>
            </a:extLst>
          </p:cNvPr>
          <p:cNvSpPr/>
          <p:nvPr/>
        </p:nvSpPr>
        <p:spPr>
          <a:xfrm>
            <a:off x="5773244" y="464835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7A2E31-B06B-BA59-24D4-B8DCC5AF2BF0}"/>
              </a:ext>
            </a:extLst>
          </p:cNvPr>
          <p:cNvSpPr/>
          <p:nvPr/>
        </p:nvSpPr>
        <p:spPr>
          <a:xfrm>
            <a:off x="6293042" y="4668991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B288317-2E29-0D55-ABCB-6A9E922C0B17}"/>
              </a:ext>
            </a:extLst>
          </p:cNvPr>
          <p:cNvSpPr/>
          <p:nvPr/>
        </p:nvSpPr>
        <p:spPr>
          <a:xfrm>
            <a:off x="6674387" y="4884097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AB5E7D-C215-C294-E827-B6F61BB0F884}"/>
              </a:ext>
            </a:extLst>
          </p:cNvPr>
          <p:cNvSpPr/>
          <p:nvPr/>
        </p:nvSpPr>
        <p:spPr>
          <a:xfrm>
            <a:off x="2100683" y="210553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B99BBC-2BBE-817C-0354-C88F51A01B0C}"/>
              </a:ext>
            </a:extLst>
          </p:cNvPr>
          <p:cNvSpPr/>
          <p:nvPr/>
        </p:nvSpPr>
        <p:spPr>
          <a:xfrm>
            <a:off x="2516042" y="2805621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1B38E4-1C94-9D5E-4AA6-65F3C2CCE057}"/>
              </a:ext>
            </a:extLst>
          </p:cNvPr>
          <p:cNvSpPr/>
          <p:nvPr/>
        </p:nvSpPr>
        <p:spPr>
          <a:xfrm>
            <a:off x="3041790" y="30418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562D784-BAD0-7A59-11A9-FDE8CE21D843}"/>
              </a:ext>
            </a:extLst>
          </p:cNvPr>
          <p:cNvGrpSpPr/>
          <p:nvPr/>
        </p:nvGrpSpPr>
        <p:grpSpPr>
          <a:xfrm rot="19690582">
            <a:off x="7272256" y="2661977"/>
            <a:ext cx="2330232" cy="1128712"/>
            <a:chOff x="7272256" y="2661977"/>
            <a:chExt cx="2330232" cy="112871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6695AE3-376A-80F8-147D-A3BAC5B9432A}"/>
                </a:ext>
              </a:extLst>
            </p:cNvPr>
            <p:cNvSpPr/>
            <p:nvPr/>
          </p:nvSpPr>
          <p:spPr>
            <a:xfrm>
              <a:off x="7272256" y="2947727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582D9C4-7369-8454-CFE4-C2C877BDC644}"/>
                </a:ext>
              </a:extLst>
            </p:cNvPr>
            <p:cNvSpPr/>
            <p:nvPr/>
          </p:nvSpPr>
          <p:spPr>
            <a:xfrm>
              <a:off x="8039020" y="2661977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D4BF40E-F933-18E8-BF1A-E48318A6D6BD}"/>
                </a:ext>
              </a:extLst>
            </p:cNvPr>
            <p:cNvSpPr/>
            <p:nvPr/>
          </p:nvSpPr>
          <p:spPr>
            <a:xfrm>
              <a:off x="8667331" y="3446995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9EA7531-E418-5E01-F716-6EC6CC949FB7}"/>
                </a:ext>
              </a:extLst>
            </p:cNvPr>
            <p:cNvSpPr/>
            <p:nvPr/>
          </p:nvSpPr>
          <p:spPr>
            <a:xfrm>
              <a:off x="9082690" y="2947727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B9F474-3A2A-C6E4-61A9-2D6E80669C52}"/>
                </a:ext>
              </a:extLst>
            </p:cNvPr>
            <p:cNvSpPr/>
            <p:nvPr/>
          </p:nvSpPr>
          <p:spPr>
            <a:xfrm>
              <a:off x="7707683" y="3132671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C5E1E7B-AA7A-5D6F-A9F9-501475F22E23}"/>
                </a:ext>
              </a:extLst>
            </p:cNvPr>
            <p:cNvSpPr/>
            <p:nvPr/>
          </p:nvSpPr>
          <p:spPr>
            <a:xfrm>
              <a:off x="8256733" y="2962015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41E12EC-3BB1-FF6C-95D8-83DFAAC55A62}"/>
                </a:ext>
              </a:extLst>
            </p:cNvPr>
            <p:cNvSpPr/>
            <p:nvPr/>
          </p:nvSpPr>
          <p:spPr>
            <a:xfrm>
              <a:off x="8424439" y="3269195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09FBAE2-1A6F-4408-8331-6ECC6D55620F}"/>
                </a:ext>
              </a:extLst>
            </p:cNvPr>
            <p:cNvSpPr/>
            <p:nvPr/>
          </p:nvSpPr>
          <p:spPr>
            <a:xfrm>
              <a:off x="8944237" y="3289833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F0DC1A0-0948-D455-36E3-01595D078122}"/>
                </a:ext>
              </a:extLst>
            </p:cNvPr>
            <p:cNvSpPr/>
            <p:nvPr/>
          </p:nvSpPr>
          <p:spPr>
            <a:xfrm>
              <a:off x="9325582" y="3504939"/>
              <a:ext cx="276906" cy="2857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6028C5B6-BF9A-2C2B-FEC4-EE8441261656}"/>
              </a:ext>
            </a:extLst>
          </p:cNvPr>
          <p:cNvSpPr/>
          <p:nvPr/>
        </p:nvSpPr>
        <p:spPr>
          <a:xfrm rot="1166537">
            <a:off x="1341276" y="2050502"/>
            <a:ext cx="3599572" cy="1741244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917A36D-5550-6AC9-EABD-925A990F432F}"/>
              </a:ext>
            </a:extLst>
          </p:cNvPr>
          <p:cNvSpPr/>
          <p:nvPr/>
        </p:nvSpPr>
        <p:spPr>
          <a:xfrm>
            <a:off x="4250364" y="3875578"/>
            <a:ext cx="3599572" cy="1484191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860A2C5-C025-5FA2-933D-6154828C55EB}"/>
              </a:ext>
            </a:extLst>
          </p:cNvPr>
          <p:cNvSpPr/>
          <p:nvPr/>
        </p:nvSpPr>
        <p:spPr>
          <a:xfrm rot="20412378">
            <a:off x="6902875" y="2339436"/>
            <a:ext cx="3599572" cy="1434649"/>
          </a:xfrm>
          <a:prstGeom prst="ellips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DE040F-A4AB-35F9-D041-D7FC0AED12C2}"/>
              </a:ext>
            </a:extLst>
          </p:cNvPr>
          <p:cNvCxnSpPr/>
          <p:nvPr/>
        </p:nvCxnSpPr>
        <p:spPr>
          <a:xfrm>
            <a:off x="4486017" y="3652372"/>
            <a:ext cx="411950" cy="53163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64D0250-4765-3EF2-406A-E40476D530FB}"/>
              </a:ext>
            </a:extLst>
          </p:cNvPr>
          <p:cNvCxnSpPr>
            <a:cxnSpLocks/>
          </p:cNvCxnSpPr>
          <p:nvPr/>
        </p:nvCxnSpPr>
        <p:spPr>
          <a:xfrm flipH="1">
            <a:off x="6945039" y="3652372"/>
            <a:ext cx="300134" cy="49671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982937A-151B-5B35-48AE-3F511622C5A9}"/>
              </a:ext>
            </a:extLst>
          </p:cNvPr>
          <p:cNvSpPr txBox="1"/>
          <p:nvPr/>
        </p:nvSpPr>
        <p:spPr>
          <a:xfrm>
            <a:off x="533422" y="115771"/>
            <a:ext cx="7812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Point Cloud Networks</a:t>
            </a:r>
          </a:p>
        </p:txBody>
      </p:sp>
    </p:spTree>
    <p:extLst>
      <p:ext uri="{BB962C8B-B14F-4D97-AF65-F5344CB8AC3E}">
        <p14:creationId xmlns:p14="http://schemas.microsoft.com/office/powerpoint/2010/main" val="386304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F7F1-F5B6-0135-54CB-0E3228F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Road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FEBA4-F77D-A27A-A943-B58B9D72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107B-9B76-A9BE-E4EC-881FC7CA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12</a:t>
            </a:fld>
            <a:endParaRPr lang="en-GB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1E4A1F2-BCB3-558B-9F4E-E95DE484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270857"/>
            <a:ext cx="3590925" cy="63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41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F7F1-F5B6-0135-54CB-0E3228F4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Business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FEBA4-F77D-A27A-A943-B58B9D72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B107B-9B76-A9BE-E4EC-881FC7CA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13</a:t>
            </a:fld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BD76CC2-54A4-9C5B-D509-61FB982D7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80628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7016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2BD5B-C3BF-D040-37FD-C78AC682D3F1}"/>
              </a:ext>
            </a:extLst>
          </p:cNvPr>
          <p:cNvSpPr txBox="1"/>
          <p:nvPr/>
        </p:nvSpPr>
        <p:spPr>
          <a:xfrm>
            <a:off x="581025" y="5600700"/>
            <a:ext cx="892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https://</a:t>
            </a:r>
            <a:r>
              <a:rPr lang="en-GB" sz="3200" dirty="0" err="1"/>
              <a:t>www.wikidata.org</a:t>
            </a:r>
            <a:r>
              <a:rPr lang="en-GB" sz="3200" dirty="0"/>
              <a:t>/wiki/</a:t>
            </a:r>
            <a:r>
              <a:rPr lang="en-GB" sz="3200" dirty="0" err="1"/>
              <a:t>Wikidata:Main_Page</a:t>
            </a:r>
            <a:endParaRPr lang="en-GB" sz="3200" dirty="0"/>
          </a:p>
        </p:txBody>
      </p:sp>
      <p:pic>
        <p:nvPicPr>
          <p:cNvPr id="30" name="Picture 29" descr="Chart&#10;&#10;Description automatically generated with medium confidence">
            <a:extLst>
              <a:ext uri="{FF2B5EF4-FFF2-40B4-BE49-F238E27FC236}">
                <a16:creationId xmlns:a16="http://schemas.microsoft.com/office/drawing/2014/main" id="{B76D7EAE-5A85-4EDA-EC8C-71EAA240A8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025" y="1057275"/>
            <a:ext cx="10461929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57732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Empirical Graph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152C6B-B431-8ABD-225B-A2E9959C9C0F}"/>
              </a:ext>
            </a:extLst>
          </p:cNvPr>
          <p:cNvSpPr/>
          <p:nvPr/>
        </p:nvSpPr>
        <p:spPr>
          <a:xfrm>
            <a:off x="3462930" y="2428988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0289E3-F0CA-8252-76EC-F619A69D8905}"/>
              </a:ext>
            </a:extLst>
          </p:cNvPr>
          <p:cNvSpPr/>
          <p:nvPr/>
        </p:nvSpPr>
        <p:spPr>
          <a:xfrm>
            <a:off x="5652475" y="228611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0EF9CB6-B792-22BF-A651-CA5DF4B85178}"/>
              </a:ext>
            </a:extLst>
          </p:cNvPr>
          <p:cNvSpPr/>
          <p:nvPr/>
        </p:nvSpPr>
        <p:spPr>
          <a:xfrm>
            <a:off x="5957547" y="3475484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B74BB8-AF64-BDCB-73AB-CEEEC7F3A161}"/>
              </a:ext>
            </a:extLst>
          </p:cNvPr>
          <p:cNvSpPr/>
          <p:nvPr/>
        </p:nvSpPr>
        <p:spPr>
          <a:xfrm>
            <a:off x="3739836" y="4641682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F7A14B-DF46-D828-D2B3-C22DE5BE34CA}"/>
              </a:ext>
            </a:extLst>
          </p:cNvPr>
          <p:cNvSpPr txBox="1"/>
          <p:nvPr/>
        </p:nvSpPr>
        <p:spPr>
          <a:xfrm>
            <a:off x="3124557" y="1851380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/>
              <a:t>i</a:t>
            </a:r>
            <a:r>
              <a:rPr lang="en-GB" sz="3600" dirty="0"/>
              <a:t>=1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1A1369-C0E2-1762-4825-365BA7CA826D}"/>
              </a:ext>
            </a:extLst>
          </p:cNvPr>
          <p:cNvSpPr txBox="1"/>
          <p:nvPr/>
        </p:nvSpPr>
        <p:spPr>
          <a:xfrm>
            <a:off x="5552515" y="163978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7A082B-4835-A809-0673-A884C9FBF1E4}"/>
              </a:ext>
            </a:extLst>
          </p:cNvPr>
          <p:cNvSpPr txBox="1"/>
          <p:nvPr/>
        </p:nvSpPr>
        <p:spPr>
          <a:xfrm>
            <a:off x="5993041" y="293461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5A0769-F00B-6885-40E8-C608562DD4F6}"/>
              </a:ext>
            </a:extLst>
          </p:cNvPr>
          <p:cNvSpPr txBox="1"/>
          <p:nvPr/>
        </p:nvSpPr>
        <p:spPr>
          <a:xfrm>
            <a:off x="3739836" y="410386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606B808-28E4-4098-5872-020BBE106581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3739836" y="2428988"/>
            <a:ext cx="2022031" cy="142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F7C54F2-3F2E-E497-EBA0-CDC46CEC8161}"/>
              </a:ext>
            </a:extLst>
          </p:cNvPr>
          <p:cNvCxnSpPr>
            <a:cxnSpLocks/>
          </p:cNvCxnSpPr>
          <p:nvPr/>
        </p:nvCxnSpPr>
        <p:spPr>
          <a:xfrm>
            <a:off x="5790928" y="2428987"/>
            <a:ext cx="305072" cy="11893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32B568-67CE-9960-47B8-8CFDFDCE60C6}"/>
              </a:ext>
            </a:extLst>
          </p:cNvPr>
          <p:cNvCxnSpPr>
            <a:cxnSpLocks/>
          </p:cNvCxnSpPr>
          <p:nvPr/>
        </p:nvCxnSpPr>
        <p:spPr>
          <a:xfrm flipH="1">
            <a:off x="3878289" y="3580943"/>
            <a:ext cx="2217711" cy="120361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36052F1-83CD-5C2F-AB08-AC9F1B6933FC}"/>
              </a:ext>
            </a:extLst>
          </p:cNvPr>
          <p:cNvSpPr txBox="1"/>
          <p:nvPr/>
        </p:nvSpPr>
        <p:spPr>
          <a:xfrm>
            <a:off x="6777545" y="1639729"/>
            <a:ext cx="33279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each node carries: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local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local model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CFCC4F-6E5B-A56A-D25F-B6DB3F09C953}"/>
              </a:ext>
            </a:extLst>
          </p:cNvPr>
          <p:cNvSpPr txBox="1"/>
          <p:nvPr/>
        </p:nvSpPr>
        <p:spPr>
          <a:xfrm>
            <a:off x="981199" y="2789476"/>
            <a:ext cx="44110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undirected edge indicate </a:t>
            </a:r>
          </a:p>
          <a:p>
            <a:r>
              <a:rPr lang="en-GB" sz="3200" dirty="0"/>
              <a:t>“similarity”</a:t>
            </a:r>
          </a:p>
        </p:txBody>
      </p:sp>
      <p:pic>
        <p:nvPicPr>
          <p:cNvPr id="45" name="Picture 44" descr="Text&#10;&#10;Description automatically generated">
            <a:extLst>
              <a:ext uri="{FF2B5EF4-FFF2-40B4-BE49-F238E27FC236}">
                <a16:creationId xmlns:a16="http://schemas.microsoft.com/office/drawing/2014/main" id="{95B8EE6C-B012-8247-CA15-F6148C3526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617" y="2735709"/>
            <a:ext cx="3352800" cy="1168400"/>
          </a:xfrm>
          <a:custGeom>
            <a:avLst/>
            <a:gdLst>
              <a:gd name="connsiteX0" fmla="*/ 0 w 3352800"/>
              <a:gd name="connsiteY0" fmla="*/ 0 h 1168400"/>
              <a:gd name="connsiteX1" fmla="*/ 525272 w 3352800"/>
              <a:gd name="connsiteY1" fmla="*/ 0 h 1168400"/>
              <a:gd name="connsiteX2" fmla="*/ 983488 w 3352800"/>
              <a:gd name="connsiteY2" fmla="*/ 0 h 1168400"/>
              <a:gd name="connsiteX3" fmla="*/ 1475232 w 3352800"/>
              <a:gd name="connsiteY3" fmla="*/ 0 h 1168400"/>
              <a:gd name="connsiteX4" fmla="*/ 2067560 w 3352800"/>
              <a:gd name="connsiteY4" fmla="*/ 0 h 1168400"/>
              <a:gd name="connsiteX5" fmla="*/ 2592832 w 3352800"/>
              <a:gd name="connsiteY5" fmla="*/ 0 h 1168400"/>
              <a:gd name="connsiteX6" fmla="*/ 3352800 w 3352800"/>
              <a:gd name="connsiteY6" fmla="*/ 0 h 1168400"/>
              <a:gd name="connsiteX7" fmla="*/ 3352800 w 3352800"/>
              <a:gd name="connsiteY7" fmla="*/ 595884 h 1168400"/>
              <a:gd name="connsiteX8" fmla="*/ 3352800 w 3352800"/>
              <a:gd name="connsiteY8" fmla="*/ 1168400 h 1168400"/>
              <a:gd name="connsiteX9" fmla="*/ 2794000 w 3352800"/>
              <a:gd name="connsiteY9" fmla="*/ 1168400 h 1168400"/>
              <a:gd name="connsiteX10" fmla="*/ 2302256 w 3352800"/>
              <a:gd name="connsiteY10" fmla="*/ 1168400 h 1168400"/>
              <a:gd name="connsiteX11" fmla="*/ 1676400 w 3352800"/>
              <a:gd name="connsiteY11" fmla="*/ 1168400 h 1168400"/>
              <a:gd name="connsiteX12" fmla="*/ 1151128 w 3352800"/>
              <a:gd name="connsiteY12" fmla="*/ 1168400 h 1168400"/>
              <a:gd name="connsiteX13" fmla="*/ 692912 w 3352800"/>
              <a:gd name="connsiteY13" fmla="*/ 1168400 h 1168400"/>
              <a:gd name="connsiteX14" fmla="*/ 0 w 3352800"/>
              <a:gd name="connsiteY14" fmla="*/ 1168400 h 1168400"/>
              <a:gd name="connsiteX15" fmla="*/ 0 w 3352800"/>
              <a:gd name="connsiteY15" fmla="*/ 607568 h 1168400"/>
              <a:gd name="connsiteX16" fmla="*/ 0 w 3352800"/>
              <a:gd name="connsiteY16" fmla="*/ 0 h 116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52800" h="1168400" fill="none" extrusionOk="0">
                <a:moveTo>
                  <a:pt x="0" y="0"/>
                </a:moveTo>
                <a:cubicBezTo>
                  <a:pt x="164182" y="-43010"/>
                  <a:pt x="403536" y="44573"/>
                  <a:pt x="525272" y="0"/>
                </a:cubicBezTo>
                <a:cubicBezTo>
                  <a:pt x="647008" y="-44573"/>
                  <a:pt x="815204" y="5525"/>
                  <a:pt x="983488" y="0"/>
                </a:cubicBezTo>
                <a:cubicBezTo>
                  <a:pt x="1151772" y="-5525"/>
                  <a:pt x="1303374" y="50475"/>
                  <a:pt x="1475232" y="0"/>
                </a:cubicBezTo>
                <a:cubicBezTo>
                  <a:pt x="1647090" y="-50475"/>
                  <a:pt x="1934994" y="2741"/>
                  <a:pt x="2067560" y="0"/>
                </a:cubicBezTo>
                <a:cubicBezTo>
                  <a:pt x="2200126" y="-2741"/>
                  <a:pt x="2466225" y="57376"/>
                  <a:pt x="2592832" y="0"/>
                </a:cubicBezTo>
                <a:cubicBezTo>
                  <a:pt x="2719439" y="-57376"/>
                  <a:pt x="3123710" y="12397"/>
                  <a:pt x="3352800" y="0"/>
                </a:cubicBezTo>
                <a:cubicBezTo>
                  <a:pt x="3354268" y="295840"/>
                  <a:pt x="3296216" y="415242"/>
                  <a:pt x="3352800" y="595884"/>
                </a:cubicBezTo>
                <a:cubicBezTo>
                  <a:pt x="3409384" y="776526"/>
                  <a:pt x="3352719" y="1038354"/>
                  <a:pt x="3352800" y="1168400"/>
                </a:cubicBezTo>
                <a:cubicBezTo>
                  <a:pt x="3197326" y="1190944"/>
                  <a:pt x="2922246" y="1118164"/>
                  <a:pt x="2794000" y="1168400"/>
                </a:cubicBezTo>
                <a:cubicBezTo>
                  <a:pt x="2665754" y="1218636"/>
                  <a:pt x="2484148" y="1163358"/>
                  <a:pt x="2302256" y="1168400"/>
                </a:cubicBezTo>
                <a:cubicBezTo>
                  <a:pt x="2120364" y="1173442"/>
                  <a:pt x="1822727" y="1113981"/>
                  <a:pt x="1676400" y="1168400"/>
                </a:cubicBezTo>
                <a:cubicBezTo>
                  <a:pt x="1530073" y="1222819"/>
                  <a:pt x="1320873" y="1118278"/>
                  <a:pt x="1151128" y="1168400"/>
                </a:cubicBezTo>
                <a:cubicBezTo>
                  <a:pt x="981383" y="1218522"/>
                  <a:pt x="914462" y="1140767"/>
                  <a:pt x="692912" y="1168400"/>
                </a:cubicBezTo>
                <a:cubicBezTo>
                  <a:pt x="471362" y="1196033"/>
                  <a:pt x="249292" y="1156208"/>
                  <a:pt x="0" y="1168400"/>
                </a:cubicBezTo>
                <a:cubicBezTo>
                  <a:pt x="-55261" y="1020923"/>
                  <a:pt x="53019" y="846792"/>
                  <a:pt x="0" y="607568"/>
                </a:cubicBezTo>
                <a:cubicBezTo>
                  <a:pt x="-53019" y="368344"/>
                  <a:pt x="65479" y="162178"/>
                  <a:pt x="0" y="0"/>
                </a:cubicBezTo>
                <a:close/>
              </a:path>
              <a:path w="3352800" h="1168400" stroke="0" extrusionOk="0">
                <a:moveTo>
                  <a:pt x="0" y="0"/>
                </a:moveTo>
                <a:cubicBezTo>
                  <a:pt x="114673" y="-2613"/>
                  <a:pt x="392929" y="25541"/>
                  <a:pt x="525272" y="0"/>
                </a:cubicBezTo>
                <a:cubicBezTo>
                  <a:pt x="657615" y="-25541"/>
                  <a:pt x="864236" y="4191"/>
                  <a:pt x="983488" y="0"/>
                </a:cubicBezTo>
                <a:cubicBezTo>
                  <a:pt x="1102740" y="-4191"/>
                  <a:pt x="1410230" y="17066"/>
                  <a:pt x="1609344" y="0"/>
                </a:cubicBezTo>
                <a:cubicBezTo>
                  <a:pt x="1808458" y="-17066"/>
                  <a:pt x="1977495" y="37297"/>
                  <a:pt x="2134616" y="0"/>
                </a:cubicBezTo>
                <a:cubicBezTo>
                  <a:pt x="2291737" y="-37297"/>
                  <a:pt x="2481941" y="9644"/>
                  <a:pt x="2659888" y="0"/>
                </a:cubicBezTo>
                <a:cubicBezTo>
                  <a:pt x="2837835" y="-9644"/>
                  <a:pt x="3027678" y="29707"/>
                  <a:pt x="3352800" y="0"/>
                </a:cubicBezTo>
                <a:cubicBezTo>
                  <a:pt x="3354645" y="227610"/>
                  <a:pt x="3309993" y="295561"/>
                  <a:pt x="3352800" y="560832"/>
                </a:cubicBezTo>
                <a:cubicBezTo>
                  <a:pt x="3395607" y="826103"/>
                  <a:pt x="3289186" y="872112"/>
                  <a:pt x="3352800" y="1168400"/>
                </a:cubicBezTo>
                <a:cubicBezTo>
                  <a:pt x="3132042" y="1214314"/>
                  <a:pt x="3005623" y="1140084"/>
                  <a:pt x="2861056" y="1168400"/>
                </a:cubicBezTo>
                <a:cubicBezTo>
                  <a:pt x="2716489" y="1196716"/>
                  <a:pt x="2571578" y="1164786"/>
                  <a:pt x="2302256" y="1168400"/>
                </a:cubicBezTo>
                <a:cubicBezTo>
                  <a:pt x="2032934" y="1172014"/>
                  <a:pt x="1950944" y="1126542"/>
                  <a:pt x="1743456" y="1168400"/>
                </a:cubicBezTo>
                <a:cubicBezTo>
                  <a:pt x="1535968" y="1210258"/>
                  <a:pt x="1453842" y="1109584"/>
                  <a:pt x="1218184" y="1168400"/>
                </a:cubicBezTo>
                <a:cubicBezTo>
                  <a:pt x="982526" y="1227216"/>
                  <a:pt x="900789" y="1112063"/>
                  <a:pt x="592328" y="1168400"/>
                </a:cubicBezTo>
                <a:cubicBezTo>
                  <a:pt x="283867" y="1224737"/>
                  <a:pt x="142506" y="1107539"/>
                  <a:pt x="0" y="1168400"/>
                </a:cubicBezTo>
                <a:cubicBezTo>
                  <a:pt x="-4778" y="962192"/>
                  <a:pt x="9368" y="795544"/>
                  <a:pt x="0" y="607568"/>
                </a:cubicBezTo>
                <a:cubicBezTo>
                  <a:pt x="-9368" y="419592"/>
                  <a:pt x="8563" y="209350"/>
                  <a:pt x="0" y="0"/>
                </a:cubicBezTo>
                <a:close/>
              </a:path>
            </a:pathLst>
          </a:cu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0852C8B-54EB-9C22-A4BD-5754F8A28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9707" y="4784557"/>
            <a:ext cx="4826766" cy="782128"/>
          </a:xfrm>
          <a:custGeom>
            <a:avLst/>
            <a:gdLst>
              <a:gd name="connsiteX0" fmla="*/ 0 w 4826766"/>
              <a:gd name="connsiteY0" fmla="*/ 0 h 782128"/>
              <a:gd name="connsiteX1" fmla="*/ 632843 w 4826766"/>
              <a:gd name="connsiteY1" fmla="*/ 0 h 782128"/>
              <a:gd name="connsiteX2" fmla="*/ 1217418 w 4826766"/>
              <a:gd name="connsiteY2" fmla="*/ 0 h 782128"/>
              <a:gd name="connsiteX3" fmla="*/ 1753725 w 4826766"/>
              <a:gd name="connsiteY3" fmla="*/ 0 h 782128"/>
              <a:gd name="connsiteX4" fmla="*/ 2290032 w 4826766"/>
              <a:gd name="connsiteY4" fmla="*/ 0 h 782128"/>
              <a:gd name="connsiteX5" fmla="*/ 2922875 w 4826766"/>
              <a:gd name="connsiteY5" fmla="*/ 0 h 782128"/>
              <a:gd name="connsiteX6" fmla="*/ 3507450 w 4826766"/>
              <a:gd name="connsiteY6" fmla="*/ 0 h 782128"/>
              <a:gd name="connsiteX7" fmla="*/ 3898954 w 4826766"/>
              <a:gd name="connsiteY7" fmla="*/ 0 h 782128"/>
              <a:gd name="connsiteX8" fmla="*/ 4826766 w 4826766"/>
              <a:gd name="connsiteY8" fmla="*/ 0 h 782128"/>
              <a:gd name="connsiteX9" fmla="*/ 4826766 w 4826766"/>
              <a:gd name="connsiteY9" fmla="*/ 406707 h 782128"/>
              <a:gd name="connsiteX10" fmla="*/ 4826766 w 4826766"/>
              <a:gd name="connsiteY10" fmla="*/ 782128 h 782128"/>
              <a:gd name="connsiteX11" fmla="*/ 4386994 w 4826766"/>
              <a:gd name="connsiteY11" fmla="*/ 782128 h 782128"/>
              <a:gd name="connsiteX12" fmla="*/ 3754151 w 4826766"/>
              <a:gd name="connsiteY12" fmla="*/ 782128 h 782128"/>
              <a:gd name="connsiteX13" fmla="*/ 3266112 w 4826766"/>
              <a:gd name="connsiteY13" fmla="*/ 782128 h 782128"/>
              <a:gd name="connsiteX14" fmla="*/ 2633269 w 4826766"/>
              <a:gd name="connsiteY14" fmla="*/ 782128 h 782128"/>
              <a:gd name="connsiteX15" fmla="*/ 2193497 w 4826766"/>
              <a:gd name="connsiteY15" fmla="*/ 782128 h 782128"/>
              <a:gd name="connsiteX16" fmla="*/ 1801993 w 4826766"/>
              <a:gd name="connsiteY16" fmla="*/ 782128 h 782128"/>
              <a:gd name="connsiteX17" fmla="*/ 1410488 w 4826766"/>
              <a:gd name="connsiteY17" fmla="*/ 782128 h 782128"/>
              <a:gd name="connsiteX18" fmla="*/ 825913 w 4826766"/>
              <a:gd name="connsiteY18" fmla="*/ 782128 h 782128"/>
              <a:gd name="connsiteX19" fmla="*/ 0 w 4826766"/>
              <a:gd name="connsiteY19" fmla="*/ 782128 h 782128"/>
              <a:gd name="connsiteX20" fmla="*/ 0 w 4826766"/>
              <a:gd name="connsiteY20" fmla="*/ 391064 h 782128"/>
              <a:gd name="connsiteX21" fmla="*/ 0 w 4826766"/>
              <a:gd name="connsiteY21" fmla="*/ 0 h 78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26766" h="782128" fill="none" extrusionOk="0">
                <a:moveTo>
                  <a:pt x="0" y="0"/>
                </a:moveTo>
                <a:cubicBezTo>
                  <a:pt x="313079" y="-38788"/>
                  <a:pt x="330165" y="60253"/>
                  <a:pt x="632843" y="0"/>
                </a:cubicBezTo>
                <a:cubicBezTo>
                  <a:pt x="935521" y="-60253"/>
                  <a:pt x="989138" y="13485"/>
                  <a:pt x="1217418" y="0"/>
                </a:cubicBezTo>
                <a:cubicBezTo>
                  <a:pt x="1445698" y="-13485"/>
                  <a:pt x="1642455" y="14969"/>
                  <a:pt x="1753725" y="0"/>
                </a:cubicBezTo>
                <a:cubicBezTo>
                  <a:pt x="1864995" y="-14969"/>
                  <a:pt x="2072601" y="31518"/>
                  <a:pt x="2290032" y="0"/>
                </a:cubicBezTo>
                <a:cubicBezTo>
                  <a:pt x="2507463" y="-31518"/>
                  <a:pt x="2606800" y="58989"/>
                  <a:pt x="2922875" y="0"/>
                </a:cubicBezTo>
                <a:cubicBezTo>
                  <a:pt x="3238950" y="-58989"/>
                  <a:pt x="3280164" y="22111"/>
                  <a:pt x="3507450" y="0"/>
                </a:cubicBezTo>
                <a:cubicBezTo>
                  <a:pt x="3734737" y="-22111"/>
                  <a:pt x="3704291" y="40886"/>
                  <a:pt x="3898954" y="0"/>
                </a:cubicBezTo>
                <a:cubicBezTo>
                  <a:pt x="4093617" y="-40886"/>
                  <a:pt x="4456304" y="13666"/>
                  <a:pt x="4826766" y="0"/>
                </a:cubicBezTo>
                <a:cubicBezTo>
                  <a:pt x="4853909" y="158475"/>
                  <a:pt x="4786404" y="280434"/>
                  <a:pt x="4826766" y="406707"/>
                </a:cubicBezTo>
                <a:cubicBezTo>
                  <a:pt x="4867128" y="532980"/>
                  <a:pt x="4808243" y="667489"/>
                  <a:pt x="4826766" y="782128"/>
                </a:cubicBezTo>
                <a:cubicBezTo>
                  <a:pt x="4639562" y="809333"/>
                  <a:pt x="4482956" y="733191"/>
                  <a:pt x="4386994" y="782128"/>
                </a:cubicBezTo>
                <a:cubicBezTo>
                  <a:pt x="4291032" y="831065"/>
                  <a:pt x="4069739" y="776040"/>
                  <a:pt x="3754151" y="782128"/>
                </a:cubicBezTo>
                <a:cubicBezTo>
                  <a:pt x="3438563" y="788216"/>
                  <a:pt x="3447326" y="780278"/>
                  <a:pt x="3266112" y="782128"/>
                </a:cubicBezTo>
                <a:cubicBezTo>
                  <a:pt x="3084898" y="783978"/>
                  <a:pt x="2765402" y="722859"/>
                  <a:pt x="2633269" y="782128"/>
                </a:cubicBezTo>
                <a:cubicBezTo>
                  <a:pt x="2501136" y="841397"/>
                  <a:pt x="2351127" y="751514"/>
                  <a:pt x="2193497" y="782128"/>
                </a:cubicBezTo>
                <a:cubicBezTo>
                  <a:pt x="2035867" y="812742"/>
                  <a:pt x="1892077" y="741680"/>
                  <a:pt x="1801993" y="782128"/>
                </a:cubicBezTo>
                <a:cubicBezTo>
                  <a:pt x="1711909" y="822576"/>
                  <a:pt x="1573919" y="747941"/>
                  <a:pt x="1410488" y="782128"/>
                </a:cubicBezTo>
                <a:cubicBezTo>
                  <a:pt x="1247058" y="816315"/>
                  <a:pt x="1060611" y="728938"/>
                  <a:pt x="825913" y="782128"/>
                </a:cubicBezTo>
                <a:cubicBezTo>
                  <a:pt x="591216" y="835318"/>
                  <a:pt x="355494" y="724554"/>
                  <a:pt x="0" y="782128"/>
                </a:cubicBezTo>
                <a:cubicBezTo>
                  <a:pt x="-15101" y="690886"/>
                  <a:pt x="18328" y="578400"/>
                  <a:pt x="0" y="391064"/>
                </a:cubicBezTo>
                <a:cubicBezTo>
                  <a:pt x="-18328" y="203728"/>
                  <a:pt x="40717" y="101888"/>
                  <a:pt x="0" y="0"/>
                </a:cubicBezTo>
                <a:close/>
              </a:path>
              <a:path w="4826766" h="782128" stroke="0" extrusionOk="0">
                <a:moveTo>
                  <a:pt x="0" y="0"/>
                </a:moveTo>
                <a:cubicBezTo>
                  <a:pt x="114667" y="-9143"/>
                  <a:pt x="287143" y="8209"/>
                  <a:pt x="488040" y="0"/>
                </a:cubicBezTo>
                <a:cubicBezTo>
                  <a:pt x="688937" y="-8209"/>
                  <a:pt x="739981" y="40478"/>
                  <a:pt x="879544" y="0"/>
                </a:cubicBezTo>
                <a:cubicBezTo>
                  <a:pt x="1019107" y="-40478"/>
                  <a:pt x="1309224" y="10863"/>
                  <a:pt x="1512387" y="0"/>
                </a:cubicBezTo>
                <a:cubicBezTo>
                  <a:pt x="1715550" y="-10863"/>
                  <a:pt x="1862884" y="31041"/>
                  <a:pt x="2000426" y="0"/>
                </a:cubicBezTo>
                <a:cubicBezTo>
                  <a:pt x="2137968" y="-31041"/>
                  <a:pt x="2244878" y="42663"/>
                  <a:pt x="2488466" y="0"/>
                </a:cubicBezTo>
                <a:cubicBezTo>
                  <a:pt x="2732054" y="-42663"/>
                  <a:pt x="2972667" y="23473"/>
                  <a:pt x="3121309" y="0"/>
                </a:cubicBezTo>
                <a:cubicBezTo>
                  <a:pt x="3269951" y="-23473"/>
                  <a:pt x="3455389" y="27521"/>
                  <a:pt x="3561081" y="0"/>
                </a:cubicBezTo>
                <a:cubicBezTo>
                  <a:pt x="3666773" y="-27521"/>
                  <a:pt x="3928677" y="67121"/>
                  <a:pt x="4193923" y="0"/>
                </a:cubicBezTo>
                <a:cubicBezTo>
                  <a:pt x="4459169" y="-67121"/>
                  <a:pt x="4558216" y="40097"/>
                  <a:pt x="4826766" y="0"/>
                </a:cubicBezTo>
                <a:cubicBezTo>
                  <a:pt x="4841133" y="83120"/>
                  <a:pt x="4810889" y="225805"/>
                  <a:pt x="4826766" y="391064"/>
                </a:cubicBezTo>
                <a:cubicBezTo>
                  <a:pt x="4842643" y="556323"/>
                  <a:pt x="4782440" y="654350"/>
                  <a:pt x="4826766" y="782128"/>
                </a:cubicBezTo>
                <a:cubicBezTo>
                  <a:pt x="4680008" y="786479"/>
                  <a:pt x="4389155" y="735783"/>
                  <a:pt x="4242191" y="782128"/>
                </a:cubicBezTo>
                <a:cubicBezTo>
                  <a:pt x="4095228" y="828473"/>
                  <a:pt x="3874226" y="734335"/>
                  <a:pt x="3609348" y="782128"/>
                </a:cubicBezTo>
                <a:cubicBezTo>
                  <a:pt x="3344470" y="829921"/>
                  <a:pt x="3154298" y="731906"/>
                  <a:pt x="2976506" y="782128"/>
                </a:cubicBezTo>
                <a:cubicBezTo>
                  <a:pt x="2798714" y="832350"/>
                  <a:pt x="2660191" y="764078"/>
                  <a:pt x="2536734" y="782128"/>
                </a:cubicBezTo>
                <a:cubicBezTo>
                  <a:pt x="2413277" y="800178"/>
                  <a:pt x="2160742" y="739258"/>
                  <a:pt x="2000426" y="782128"/>
                </a:cubicBezTo>
                <a:cubicBezTo>
                  <a:pt x="1840110" y="824998"/>
                  <a:pt x="1578906" y="719345"/>
                  <a:pt x="1367584" y="782128"/>
                </a:cubicBezTo>
                <a:cubicBezTo>
                  <a:pt x="1156262" y="844911"/>
                  <a:pt x="1059009" y="753670"/>
                  <a:pt x="831276" y="782128"/>
                </a:cubicBezTo>
                <a:cubicBezTo>
                  <a:pt x="603543" y="810586"/>
                  <a:pt x="366937" y="701800"/>
                  <a:pt x="0" y="782128"/>
                </a:cubicBezTo>
                <a:cubicBezTo>
                  <a:pt x="-9760" y="666270"/>
                  <a:pt x="28307" y="504590"/>
                  <a:pt x="0" y="406707"/>
                </a:cubicBezTo>
                <a:cubicBezTo>
                  <a:pt x="-28307" y="308824"/>
                  <a:pt x="46714" y="127073"/>
                  <a:pt x="0" y="0"/>
                </a:cubicBezTo>
                <a:close/>
              </a:path>
            </a:pathLst>
          </a:custGeom>
          <a:ln w="508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3895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08:00 - 08:50 What is a Network?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08:50 - 09:00 Break</a:t>
            </a:r>
          </a:p>
          <a:p>
            <a:r>
              <a:rPr lang="en-GB" dirty="0">
                <a:solidFill>
                  <a:srgbClr val="FF0000"/>
                </a:solidFill>
              </a:rPr>
              <a:t>09.00 - 09.50 Using Networks for Regularization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16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871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80803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Clustering Assumption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BBE0846-6CB7-43CB-9474-84D417B539BE}"/>
              </a:ext>
            </a:extLst>
          </p:cNvPr>
          <p:cNvSpPr/>
          <p:nvPr/>
        </p:nvSpPr>
        <p:spPr>
          <a:xfrm>
            <a:off x="1909164" y="2505584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F7DC3E-71E2-355B-2D30-675D5D8A7D8D}"/>
              </a:ext>
            </a:extLst>
          </p:cNvPr>
          <p:cNvSpPr/>
          <p:nvPr/>
        </p:nvSpPr>
        <p:spPr>
          <a:xfrm>
            <a:off x="2775939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C07BB-BB9D-5F9A-83D1-9F63B6104230}"/>
              </a:ext>
            </a:extLst>
          </p:cNvPr>
          <p:cNvSpPr/>
          <p:nvPr/>
        </p:nvSpPr>
        <p:spPr>
          <a:xfrm>
            <a:off x="3599170" y="337235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3BAF20-0E92-185E-D5BB-10753052EB90}"/>
              </a:ext>
            </a:extLst>
          </p:cNvPr>
          <p:cNvSpPr/>
          <p:nvPr/>
        </p:nvSpPr>
        <p:spPr>
          <a:xfrm>
            <a:off x="4347564" y="29484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B1AEB0-30EF-7822-8C70-CB7AFFC4AFE5}"/>
              </a:ext>
            </a:extLst>
          </p:cNvPr>
          <p:cNvSpPr/>
          <p:nvPr/>
        </p:nvSpPr>
        <p:spPr>
          <a:xfrm>
            <a:off x="3326346" y="281990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AFC926-4EBA-8546-33C8-A49C55EF956C}"/>
              </a:ext>
            </a:extLst>
          </p:cNvPr>
          <p:cNvSpPr/>
          <p:nvPr/>
        </p:nvSpPr>
        <p:spPr>
          <a:xfrm>
            <a:off x="2377589" y="2376996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76918E-E8C4-273B-091D-0441BE0B1883}"/>
              </a:ext>
            </a:extLst>
          </p:cNvPr>
          <p:cNvSpPr/>
          <p:nvPr/>
        </p:nvSpPr>
        <p:spPr>
          <a:xfrm>
            <a:off x="4621061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CF65A4-04A8-7FDE-DDD3-D84FA30A972D}"/>
              </a:ext>
            </a:extLst>
          </p:cNvPr>
          <p:cNvSpPr/>
          <p:nvPr/>
        </p:nvSpPr>
        <p:spPr>
          <a:xfrm>
            <a:off x="5387825" y="40411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F6F92E9-1AEB-C24C-5A70-EDFEE971E799}"/>
              </a:ext>
            </a:extLst>
          </p:cNvPr>
          <p:cNvSpPr/>
          <p:nvPr/>
        </p:nvSpPr>
        <p:spPr>
          <a:xfrm>
            <a:off x="6431495" y="432688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8AAF80-1440-5E73-90F2-733D19C1FF74}"/>
              </a:ext>
            </a:extLst>
          </p:cNvPr>
          <p:cNvSpPr/>
          <p:nvPr/>
        </p:nvSpPr>
        <p:spPr>
          <a:xfrm>
            <a:off x="3982552" y="3134235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C4A99DE-A85D-4D7D-DC03-9DA414DC0483}"/>
              </a:ext>
            </a:extLst>
          </p:cNvPr>
          <p:cNvSpPr/>
          <p:nvPr/>
        </p:nvSpPr>
        <p:spPr>
          <a:xfrm>
            <a:off x="3462930" y="2428988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B4A421-3032-4A81-2FAB-9F32EC74D18E}"/>
              </a:ext>
            </a:extLst>
          </p:cNvPr>
          <p:cNvSpPr/>
          <p:nvPr/>
        </p:nvSpPr>
        <p:spPr>
          <a:xfrm>
            <a:off x="5056488" y="4511829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ACDB38-788A-1D29-CD82-15A0E6CCD433}"/>
              </a:ext>
            </a:extLst>
          </p:cNvPr>
          <p:cNvSpPr/>
          <p:nvPr/>
        </p:nvSpPr>
        <p:spPr>
          <a:xfrm>
            <a:off x="5605538" y="43411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8E069E-045D-FA04-2A30-C2C5D7589330}"/>
              </a:ext>
            </a:extLst>
          </p:cNvPr>
          <p:cNvSpPr/>
          <p:nvPr/>
        </p:nvSpPr>
        <p:spPr>
          <a:xfrm>
            <a:off x="2100683" y="210553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962EE2-049E-A1A4-DBCC-549192A54080}"/>
              </a:ext>
            </a:extLst>
          </p:cNvPr>
          <p:cNvSpPr/>
          <p:nvPr/>
        </p:nvSpPr>
        <p:spPr>
          <a:xfrm>
            <a:off x="2516042" y="2805621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0E5B54-7A9B-B218-B563-6199712A58B1}"/>
              </a:ext>
            </a:extLst>
          </p:cNvPr>
          <p:cNvSpPr/>
          <p:nvPr/>
        </p:nvSpPr>
        <p:spPr>
          <a:xfrm>
            <a:off x="3041790" y="3041873"/>
            <a:ext cx="276906" cy="285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33345D-AE08-8A00-D689-E2B142463FE1}"/>
              </a:ext>
            </a:extLst>
          </p:cNvPr>
          <p:cNvSpPr txBox="1"/>
          <p:nvPr/>
        </p:nvSpPr>
        <p:spPr>
          <a:xfrm>
            <a:off x="563720" y="4788026"/>
            <a:ext cx="847013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local datasets often too small</a:t>
            </a:r>
          </a:p>
          <a:p>
            <a:r>
              <a:rPr lang="en-GB" sz="4400" dirty="0"/>
              <a:t>let’s pool or cluster them but how ? </a:t>
            </a:r>
          </a:p>
        </p:txBody>
      </p:sp>
    </p:spTree>
    <p:extLst>
      <p:ext uri="{BB962C8B-B14F-4D97-AF65-F5344CB8AC3E}">
        <p14:creationId xmlns:p14="http://schemas.microsoft.com/office/powerpoint/2010/main" val="108134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80803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Clustering Assumption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9AB9581-96A1-EFA7-A61E-3B302A4B96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18" y="1451868"/>
            <a:ext cx="2894662" cy="488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A57C4-62D4-43B5-9055-C76769E8B58B}"/>
              </a:ext>
            </a:extLst>
          </p:cNvPr>
          <p:cNvSpPr txBox="1"/>
          <p:nvPr/>
        </p:nvSpPr>
        <p:spPr>
          <a:xfrm>
            <a:off x="4223305" y="1451868"/>
            <a:ext cx="76924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the local datasets from clusters. </a:t>
            </a:r>
          </a:p>
          <a:p>
            <a:endParaRPr lang="en-GB" sz="4000" dirty="0"/>
          </a:p>
          <a:p>
            <a:r>
              <a:rPr lang="en-GB" sz="4000" dirty="0"/>
              <a:t>local datasets in same cluster c  contain data points that can </a:t>
            </a:r>
          </a:p>
          <a:p>
            <a:r>
              <a:rPr lang="en-GB" sz="4000" dirty="0"/>
              <a:t>be approximated as realizations of </a:t>
            </a:r>
            <a:r>
              <a:rPr lang="en-GB" sz="4000" dirty="0" err="1"/>
              <a:t>i.i.d.</a:t>
            </a:r>
            <a:r>
              <a:rPr lang="en-GB" sz="4000" dirty="0"/>
              <a:t> RVs with prob. </a:t>
            </a:r>
            <a:r>
              <a:rPr lang="en-GB" sz="4000" dirty="0" err="1"/>
              <a:t>dist</a:t>
            </a:r>
            <a:r>
              <a:rPr lang="en-GB" sz="4000" dirty="0"/>
              <a:t> p(</a:t>
            </a:r>
            <a:r>
              <a:rPr lang="en-GB" sz="4000" dirty="0" err="1"/>
              <a:t>x,y;c</a:t>
            </a:r>
            <a:r>
              <a:rPr lang="en-GB" sz="40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7588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19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76091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Cluster-Wise Training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9AB9581-96A1-EFA7-A61E-3B302A4B96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18" y="1451868"/>
            <a:ext cx="2894662" cy="4886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A57C4-62D4-43B5-9055-C76769E8B58B}"/>
              </a:ext>
            </a:extLst>
          </p:cNvPr>
          <p:cNvSpPr txBox="1"/>
          <p:nvPr/>
        </p:nvSpPr>
        <p:spPr>
          <a:xfrm>
            <a:off x="4223305" y="1451868"/>
            <a:ext cx="76924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pool local datasets of nodes in </a:t>
            </a:r>
          </a:p>
          <a:p>
            <a:r>
              <a:rPr lang="en-GB" sz="4000" dirty="0"/>
              <a:t>same cluster to train ML model </a:t>
            </a:r>
          </a:p>
          <a:p>
            <a:endParaRPr lang="en-GB" sz="4000" dirty="0"/>
          </a:p>
          <a:p>
            <a:r>
              <a:rPr lang="en-GB" sz="4000" dirty="0"/>
              <a:t>the trained model is used at all nodes in same cluster</a:t>
            </a:r>
          </a:p>
          <a:p>
            <a:endParaRPr lang="en-GB" sz="4000" dirty="0"/>
          </a:p>
          <a:p>
            <a:r>
              <a:rPr lang="en-GB" sz="4000" dirty="0"/>
              <a:t>how to pool/cluster?</a:t>
            </a:r>
          </a:p>
        </p:txBody>
      </p:sp>
    </p:spTree>
    <p:extLst>
      <p:ext uri="{BB962C8B-B14F-4D97-AF65-F5344CB8AC3E}">
        <p14:creationId xmlns:p14="http://schemas.microsoft.com/office/powerpoint/2010/main" val="348192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08:00 - 08:50 What is a Network?</a:t>
            </a:r>
          </a:p>
          <a:p>
            <a:r>
              <a:rPr lang="en-GB" dirty="0"/>
              <a:t>08:50 - 09:00 Break</a:t>
            </a:r>
          </a:p>
          <a:p>
            <a:r>
              <a:rPr lang="en-GB" dirty="0"/>
              <a:t>09.00 - 09.50 Using Networks for Regularization  </a:t>
            </a:r>
          </a:p>
          <a:p>
            <a:r>
              <a:rPr lang="en-GB" dirty="0"/>
              <a:t>09.50 - 10.00 Break</a:t>
            </a:r>
          </a:p>
          <a:p>
            <a:r>
              <a:rPr lang="en-GB" dirty="0"/>
              <a:t>10.00 - 10.50 Prob. Graphical Models</a:t>
            </a:r>
          </a:p>
          <a:p>
            <a:r>
              <a:rPr lang="en-GB" dirty="0"/>
              <a:t>10.50 - 11.00 Break</a:t>
            </a:r>
          </a:p>
          <a:p>
            <a:r>
              <a:rPr lang="en-GB" dirty="0"/>
              <a:t>11.00 - 11.50 Federated Learning </a:t>
            </a:r>
          </a:p>
          <a:p>
            <a:r>
              <a:rPr lang="en-GB" dirty="0"/>
              <a:t>11.50 - 12.00 Wrap Up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2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24991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951D-5A67-7614-91A9-9E5B9A4B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3" y="187325"/>
            <a:ext cx="10515600" cy="1325563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Clustering</a:t>
            </a:r>
            <a:r>
              <a:rPr lang="en-GB" sz="6600" b="1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530E1-877A-70C8-FAED-745A0F04D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DDB73-239A-555F-9987-207BBB42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971B7A-11A6-6438-6487-DE573246094E}"/>
              </a:ext>
            </a:extLst>
          </p:cNvPr>
          <p:cNvSpPr txBox="1"/>
          <p:nvPr/>
        </p:nvSpPr>
        <p:spPr>
          <a:xfrm>
            <a:off x="408411" y="1553639"/>
            <a:ext cx="63459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compute avg. min and max </a:t>
            </a:r>
          </a:p>
          <a:p>
            <a:r>
              <a:rPr lang="en-GB" sz="4000" dirty="0" err="1"/>
              <a:t>tmp</a:t>
            </a:r>
            <a:r>
              <a:rPr lang="en-GB" sz="4000" dirty="0"/>
              <a:t> for each station (node)</a:t>
            </a:r>
          </a:p>
          <a:p>
            <a:endParaRPr lang="en-GB" sz="4000" dirty="0"/>
          </a:p>
          <a:p>
            <a:r>
              <a:rPr lang="en-GB" sz="4000" dirty="0"/>
              <a:t>cluster using k-means </a:t>
            </a:r>
          </a:p>
          <a:p>
            <a:endParaRPr lang="en-GB" sz="4000" dirty="0"/>
          </a:p>
          <a:p>
            <a:r>
              <a:rPr lang="en-GB" sz="4000" dirty="0"/>
              <a:t>use same colour for stations in same cluster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878A3CA-E509-A05E-3933-F66BD42CFD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312" y="110192"/>
            <a:ext cx="3776238" cy="63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2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69101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Networked Models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3786042"/>
            <a:ext cx="4210528" cy="133463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938442"/>
            <a:ext cx="4789459" cy="753494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33422578-FDED-8210-4CA8-CFDCE6394272}"/>
              </a:ext>
            </a:extLst>
          </p:cNvPr>
          <p:cNvSpPr/>
          <p:nvPr/>
        </p:nvSpPr>
        <p:spPr>
          <a:xfrm>
            <a:off x="6176933" y="4664207"/>
            <a:ext cx="3666866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825758E-90E3-E924-D5BE-D93450FFF654}"/>
              </a:ext>
            </a:extLst>
          </p:cNvPr>
          <p:cNvSpPr/>
          <p:nvPr/>
        </p:nvSpPr>
        <p:spPr>
          <a:xfrm>
            <a:off x="5828517" y="3813775"/>
            <a:ext cx="3666866" cy="2534074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BBAD45-C8D0-6A75-FB04-0173349BE347}"/>
              </a:ext>
            </a:extLst>
          </p:cNvPr>
          <p:cNvCxnSpPr/>
          <p:nvPr/>
        </p:nvCxnSpPr>
        <p:spPr>
          <a:xfrm>
            <a:off x="4127282" y="2528888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2280AA-61B4-4FA6-63AE-77F35DEAFB06}"/>
              </a:ext>
            </a:extLst>
          </p:cNvPr>
          <p:cNvCxnSpPr>
            <a:cxnSpLocks/>
          </p:cNvCxnSpPr>
          <p:nvPr/>
        </p:nvCxnSpPr>
        <p:spPr>
          <a:xfrm flipV="1">
            <a:off x="6033858" y="1438902"/>
            <a:ext cx="0" cy="1069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EF2F1-112C-3098-2FAD-A5A6C6753447}"/>
              </a:ext>
            </a:extLst>
          </p:cNvPr>
          <p:cNvCxnSpPr>
            <a:cxnSpLocks/>
          </p:cNvCxnSpPr>
          <p:nvPr/>
        </p:nvCxnSpPr>
        <p:spPr>
          <a:xfrm flipH="1">
            <a:off x="6033858" y="1438902"/>
            <a:ext cx="58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44F6B-370C-BC66-8335-DA4F8BF9899B}"/>
              </a:ext>
            </a:extLst>
          </p:cNvPr>
          <p:cNvCxnSpPr>
            <a:cxnSpLocks/>
          </p:cNvCxnSpPr>
          <p:nvPr/>
        </p:nvCxnSpPr>
        <p:spPr>
          <a:xfrm>
            <a:off x="6615060" y="1438902"/>
            <a:ext cx="0" cy="675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A02DEF-6E19-115E-A15F-BECF6E94CAD7}"/>
              </a:ext>
            </a:extLst>
          </p:cNvPr>
          <p:cNvCxnSpPr/>
          <p:nvPr/>
        </p:nvCxnSpPr>
        <p:spPr>
          <a:xfrm>
            <a:off x="6615060" y="2102460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631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93030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Option 1: Train Separately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09" y="119535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1267619" y="463319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1458119" y="400541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3029539" y="227257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3364695" y="155299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4060480" y="169360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2233204" y="421193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4441480" y="518321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4970674" y="518321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5472421" y="460424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721685" y="518321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874085" y="319444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2588585" y="283312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2740985" y="84435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4174497" y="570708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4326897" y="371832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321588" y="3531466"/>
            <a:ext cx="4210528" cy="133463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57152" y="3879702"/>
            <a:ext cx="3972907" cy="694185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33422578-FDED-8210-4CA8-CFDCE6394272}"/>
              </a:ext>
            </a:extLst>
          </p:cNvPr>
          <p:cNvSpPr/>
          <p:nvPr/>
        </p:nvSpPr>
        <p:spPr>
          <a:xfrm>
            <a:off x="3888770" y="4605467"/>
            <a:ext cx="3666866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4825758E-90E3-E924-D5BE-D93450FFF654}"/>
              </a:ext>
            </a:extLst>
          </p:cNvPr>
          <p:cNvSpPr/>
          <p:nvPr/>
        </p:nvSpPr>
        <p:spPr>
          <a:xfrm>
            <a:off x="3540354" y="3755035"/>
            <a:ext cx="3666866" cy="2534074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BBAD45-C8D0-6A75-FB04-0173349BE347}"/>
              </a:ext>
            </a:extLst>
          </p:cNvPr>
          <p:cNvCxnSpPr/>
          <p:nvPr/>
        </p:nvCxnSpPr>
        <p:spPr>
          <a:xfrm>
            <a:off x="1839119" y="2470148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2280AA-61B4-4FA6-63AE-77F35DEAFB06}"/>
              </a:ext>
            </a:extLst>
          </p:cNvPr>
          <p:cNvCxnSpPr>
            <a:cxnSpLocks/>
          </p:cNvCxnSpPr>
          <p:nvPr/>
        </p:nvCxnSpPr>
        <p:spPr>
          <a:xfrm flipV="1">
            <a:off x="3745695" y="1380162"/>
            <a:ext cx="0" cy="10695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EF2F1-112C-3098-2FAD-A5A6C6753447}"/>
              </a:ext>
            </a:extLst>
          </p:cNvPr>
          <p:cNvCxnSpPr>
            <a:cxnSpLocks/>
          </p:cNvCxnSpPr>
          <p:nvPr/>
        </p:nvCxnSpPr>
        <p:spPr>
          <a:xfrm flipH="1">
            <a:off x="3745695" y="1380162"/>
            <a:ext cx="58120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1644F6B-370C-BC66-8335-DA4F8BF9899B}"/>
              </a:ext>
            </a:extLst>
          </p:cNvPr>
          <p:cNvCxnSpPr>
            <a:cxnSpLocks/>
          </p:cNvCxnSpPr>
          <p:nvPr/>
        </p:nvCxnSpPr>
        <p:spPr>
          <a:xfrm>
            <a:off x="4326897" y="1380162"/>
            <a:ext cx="0" cy="6753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A02DEF-6E19-115E-A15F-BECF6E94CAD7}"/>
              </a:ext>
            </a:extLst>
          </p:cNvPr>
          <p:cNvCxnSpPr/>
          <p:nvPr/>
        </p:nvCxnSpPr>
        <p:spPr>
          <a:xfrm>
            <a:off x="4326897" y="2043720"/>
            <a:ext cx="19065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822F72-76A4-F625-44C7-1F47B854DC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7201" y="1297291"/>
            <a:ext cx="6915059" cy="17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36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23</a:t>
            </a:fld>
            <a:endParaRPr lang="en-GB"/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F13A5AB7-27BA-C469-0E87-BEEB155CF6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CE17AB-C86B-E5D2-6BD6-D47118863386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7E5FC-BEAE-F489-EBE3-6FACD5EB2483}"/>
              </a:ext>
            </a:extLst>
          </p:cNvPr>
          <p:cNvSpPr/>
          <p:nvPr/>
        </p:nvSpPr>
        <p:spPr>
          <a:xfrm>
            <a:off x="3652111" y="400349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46ED48-A41E-56E2-266C-85E2A47EF7C5}"/>
              </a:ext>
            </a:extLst>
          </p:cNvPr>
          <p:cNvSpPr/>
          <p:nvPr/>
        </p:nvSpPr>
        <p:spPr>
          <a:xfrm>
            <a:off x="4610780" y="224164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C3DB06-BFE4-5DE3-C3CA-2007642F0188}"/>
              </a:ext>
            </a:extLst>
          </p:cNvPr>
          <p:cNvSpPr/>
          <p:nvPr/>
        </p:nvSpPr>
        <p:spPr>
          <a:xfrm>
            <a:off x="5081359" y="157137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824BAA-9F43-1AC2-610B-E6ECECAA3651}"/>
              </a:ext>
            </a:extLst>
          </p:cNvPr>
          <p:cNvSpPr/>
          <p:nvPr/>
        </p:nvSpPr>
        <p:spPr>
          <a:xfrm>
            <a:off x="7071167" y="196936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3D08BB-9A16-4D00-87C7-82B278B3EBBB}"/>
              </a:ext>
            </a:extLst>
          </p:cNvPr>
          <p:cNvSpPr/>
          <p:nvPr/>
        </p:nvSpPr>
        <p:spPr>
          <a:xfrm>
            <a:off x="4600127" y="4453359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A749AF-78EA-41CB-C4B5-A56B473670EF}"/>
              </a:ext>
            </a:extLst>
          </p:cNvPr>
          <p:cNvCxnSpPr>
            <a:cxnSpLocks/>
          </p:cNvCxnSpPr>
          <p:nvPr/>
        </p:nvCxnSpPr>
        <p:spPr>
          <a:xfrm flipV="1">
            <a:off x="1955294" y="3786042"/>
            <a:ext cx="4210528" cy="133463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DADCE-56A8-8EC0-78D3-A897457D1F3F}"/>
              </a:ext>
            </a:extLst>
          </p:cNvPr>
          <p:cNvCxnSpPr>
            <a:cxnSpLocks/>
          </p:cNvCxnSpPr>
          <p:nvPr/>
        </p:nvCxnSpPr>
        <p:spPr>
          <a:xfrm flipV="1">
            <a:off x="3517687" y="1730730"/>
            <a:ext cx="4455234" cy="518611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Skating with solid fill">
            <a:extLst>
              <a:ext uri="{FF2B5EF4-FFF2-40B4-BE49-F238E27FC236}">
                <a16:creationId xmlns:a16="http://schemas.microsoft.com/office/drawing/2014/main" id="{E7171F97-24C8-AEA2-B885-82B2C811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91" y="4815309"/>
            <a:ext cx="914400" cy="914400"/>
          </a:xfrm>
          <a:prstGeom prst="rect">
            <a:avLst/>
          </a:prstGeom>
        </p:spPr>
      </p:pic>
      <p:pic>
        <p:nvPicPr>
          <p:cNvPr id="31" name="Graphic 30" descr="Cycling with solid fill">
            <a:extLst>
              <a:ext uri="{FF2B5EF4-FFF2-40B4-BE49-F238E27FC236}">
                <a16:creationId xmlns:a16="http://schemas.microsoft.com/office/drawing/2014/main" id="{85BF45AA-19F1-2161-1D3C-B67CD0487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836" y="153283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71897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Pro: 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29949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24</a:t>
            </a:fld>
            <a:endParaRPr lang="en-GB"/>
          </a:p>
        </p:txBody>
      </p:sp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F13A5AB7-27BA-C469-0E87-BEEB155CF6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CE17AB-C86B-E5D2-6BD6-D47118863386}"/>
              </a:ext>
            </a:extLst>
          </p:cNvPr>
          <p:cNvSpPr/>
          <p:nvPr/>
        </p:nvSpPr>
        <p:spPr>
          <a:xfrm>
            <a:off x="3128084" y="436544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CC7E5FC-BEAE-F489-EBE3-6FACD5EB2483}"/>
              </a:ext>
            </a:extLst>
          </p:cNvPr>
          <p:cNvSpPr/>
          <p:nvPr/>
        </p:nvSpPr>
        <p:spPr>
          <a:xfrm>
            <a:off x="3652111" y="400349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46ED48-A41E-56E2-266C-85E2A47EF7C5}"/>
              </a:ext>
            </a:extLst>
          </p:cNvPr>
          <p:cNvSpPr/>
          <p:nvPr/>
        </p:nvSpPr>
        <p:spPr>
          <a:xfrm>
            <a:off x="4610780" y="224164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C3DB06-BFE4-5DE3-C3CA-2007642F0188}"/>
              </a:ext>
            </a:extLst>
          </p:cNvPr>
          <p:cNvSpPr/>
          <p:nvPr/>
        </p:nvSpPr>
        <p:spPr>
          <a:xfrm>
            <a:off x="5081359" y="157137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824BAA-9F43-1AC2-610B-E6ECECAA3651}"/>
              </a:ext>
            </a:extLst>
          </p:cNvPr>
          <p:cNvSpPr/>
          <p:nvPr/>
        </p:nvSpPr>
        <p:spPr>
          <a:xfrm>
            <a:off x="7071167" y="196936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3D08BB-9A16-4D00-87C7-82B278B3EBBB}"/>
              </a:ext>
            </a:extLst>
          </p:cNvPr>
          <p:cNvSpPr/>
          <p:nvPr/>
        </p:nvSpPr>
        <p:spPr>
          <a:xfrm>
            <a:off x="2656872" y="4924872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DADCE-56A8-8EC0-78D3-A897457D1F3F}"/>
              </a:ext>
            </a:extLst>
          </p:cNvPr>
          <p:cNvCxnSpPr>
            <a:cxnSpLocks/>
          </p:cNvCxnSpPr>
          <p:nvPr/>
        </p:nvCxnSpPr>
        <p:spPr>
          <a:xfrm flipV="1">
            <a:off x="3517687" y="1730730"/>
            <a:ext cx="4455234" cy="518611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Skating with solid fill">
            <a:extLst>
              <a:ext uri="{FF2B5EF4-FFF2-40B4-BE49-F238E27FC236}">
                <a16:creationId xmlns:a16="http://schemas.microsoft.com/office/drawing/2014/main" id="{E7171F97-24C8-AEA2-B885-82B2C811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91" y="4815309"/>
            <a:ext cx="914400" cy="914400"/>
          </a:xfrm>
          <a:prstGeom prst="rect">
            <a:avLst/>
          </a:prstGeom>
        </p:spPr>
      </p:pic>
      <p:pic>
        <p:nvPicPr>
          <p:cNvPr id="31" name="Graphic 30" descr="Cycling with solid fill">
            <a:extLst>
              <a:ext uri="{FF2B5EF4-FFF2-40B4-BE49-F238E27FC236}">
                <a16:creationId xmlns:a16="http://schemas.microsoft.com/office/drawing/2014/main" id="{85BF45AA-19F1-2161-1D3C-B67CD0487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8836" y="153283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96344" y="128429"/>
            <a:ext cx="57742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Con: Overfitting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1B2219B-A914-4F5F-B434-3AA9F80E5FA8}"/>
              </a:ext>
            </a:extLst>
          </p:cNvPr>
          <p:cNvSpPr/>
          <p:nvPr/>
        </p:nvSpPr>
        <p:spPr>
          <a:xfrm>
            <a:off x="2373168" y="4111472"/>
            <a:ext cx="2313248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Danger with solid fill">
            <a:extLst>
              <a:ext uri="{FF2B5EF4-FFF2-40B4-BE49-F238E27FC236}">
                <a16:creationId xmlns:a16="http://schemas.microsoft.com/office/drawing/2014/main" id="{DCF3277F-DC96-2A2C-2D0C-4C5A025913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9084" y="4739135"/>
            <a:ext cx="1367832" cy="136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12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25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84191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Option 2: Global Model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2114296"/>
            <a:ext cx="8118346" cy="30063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253186"/>
            <a:ext cx="8087677" cy="1438750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22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68186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Pro: No Overfitting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2114296"/>
            <a:ext cx="8118346" cy="30063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253186"/>
            <a:ext cx="8087677" cy="1438750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2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67287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Con: Low Accuracy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955294" y="2114296"/>
            <a:ext cx="8118346" cy="30063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1DE363-8740-7738-2F02-2D54DA931A5B}"/>
              </a:ext>
            </a:extLst>
          </p:cNvPr>
          <p:cNvCxnSpPr>
            <a:cxnSpLocks/>
          </p:cNvCxnSpPr>
          <p:nvPr/>
        </p:nvCxnSpPr>
        <p:spPr>
          <a:xfrm flipV="1">
            <a:off x="1528763" y="3253186"/>
            <a:ext cx="8087677" cy="1438750"/>
          </a:xfrm>
          <a:prstGeom prst="line">
            <a:avLst/>
          </a:prstGeom>
          <a:ln w="635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895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CF29F-1862-DE21-3490-CC11D0E13979}"/>
              </a:ext>
            </a:extLst>
          </p:cNvPr>
          <p:cNvSpPr txBox="1"/>
          <p:nvPr/>
        </p:nvSpPr>
        <p:spPr>
          <a:xfrm>
            <a:off x="559209" y="-44632"/>
            <a:ext cx="79185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Option 3: Clustered FL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62B9ACA-2C51-E1A2-5C32-7A84889C5B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1690" y="1405207"/>
            <a:ext cx="5255372" cy="4924698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7CCAF5-8186-888B-6BC2-4669E112E6F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BB01DD-740E-40D4-4ED4-8911A1A47AD1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CADC4-06BE-3F4B-4F30-3AEADAC4AC85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E48D03-F8C3-D4E8-8591-730851A67247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5A8BE0-664F-F57E-D0A8-59777E537A00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0D4B96-9CA4-72E0-EF65-2B6F4A7BC267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DA0E53-AE60-113D-D476-44F2E8187E2D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D2FB0A-68FD-C910-A80B-AEAC044FC391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86992E-F5D4-E0AB-A1FC-7CF1B6AB9E21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DB09E4-538A-DD98-0A51-1991F4E2D5E4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BD64C7-57D7-66DB-2ABD-62B52CD4D4EB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A70BAB-CB47-13EE-2AB3-BA21104E8416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39CBAC-5920-4D30-4C89-A2841B218CA0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B4A1406-FD3A-3B67-4996-E9990A8AA17E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B85EC42-8CE1-BB6E-14EC-4E3A381F49C1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74684A-4B20-29AD-4F10-7C4BCE8DDB12}"/>
              </a:ext>
            </a:extLst>
          </p:cNvPr>
          <p:cNvCxnSpPr>
            <a:cxnSpLocks/>
          </p:cNvCxnSpPr>
          <p:nvPr/>
        </p:nvCxnSpPr>
        <p:spPr>
          <a:xfrm flipV="1">
            <a:off x="1726129" y="3050897"/>
            <a:ext cx="3589990" cy="211871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>
            <a:extLst>
              <a:ext uri="{FF2B5EF4-FFF2-40B4-BE49-F238E27FC236}">
                <a16:creationId xmlns:a16="http://schemas.microsoft.com/office/drawing/2014/main" id="{7B8E0A4F-69F9-B0F7-7C3D-48B83086ACA4}"/>
              </a:ext>
            </a:extLst>
          </p:cNvPr>
          <p:cNvSpPr/>
          <p:nvPr/>
        </p:nvSpPr>
        <p:spPr>
          <a:xfrm rot="19558811">
            <a:off x="4007095" y="1766948"/>
            <a:ext cx="4174749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E5E6ED0-69AE-EE48-F5E9-DF1C6D099351}"/>
              </a:ext>
            </a:extLst>
          </p:cNvPr>
          <p:cNvSpPr/>
          <p:nvPr/>
        </p:nvSpPr>
        <p:spPr>
          <a:xfrm rot="848976" flipH="1">
            <a:off x="5069722" y="3757944"/>
            <a:ext cx="3111153" cy="994375"/>
          </a:xfrm>
          <a:custGeom>
            <a:avLst/>
            <a:gdLst>
              <a:gd name="connsiteX0" fmla="*/ 0 w 2794000"/>
              <a:gd name="connsiteY0" fmla="*/ 1744366 h 3521487"/>
              <a:gd name="connsiteX1" fmla="*/ 643467 w 2794000"/>
              <a:gd name="connsiteY1" fmla="*/ 3471566 h 3521487"/>
              <a:gd name="connsiteX2" fmla="*/ 1862667 w 2794000"/>
              <a:gd name="connsiteY2" fmla="*/ 17166 h 3521487"/>
              <a:gd name="connsiteX3" fmla="*/ 2794000 w 2794000"/>
              <a:gd name="connsiteY3" fmla="*/ 2387833 h 352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4000" h="3521487">
                <a:moveTo>
                  <a:pt x="0" y="1744366"/>
                </a:moveTo>
                <a:cubicBezTo>
                  <a:pt x="166511" y="2751899"/>
                  <a:pt x="333023" y="3759433"/>
                  <a:pt x="643467" y="3471566"/>
                </a:cubicBezTo>
                <a:cubicBezTo>
                  <a:pt x="953911" y="3183699"/>
                  <a:pt x="1504245" y="197788"/>
                  <a:pt x="1862667" y="17166"/>
                </a:cubicBezTo>
                <a:cubicBezTo>
                  <a:pt x="2221089" y="-163456"/>
                  <a:pt x="2507544" y="1112188"/>
                  <a:pt x="2794000" y="2387833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81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CF2A-2F01-81DE-DD0F-1220BFB9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55731"/>
            <a:ext cx="10515600" cy="1325563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Coupling of Local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2278-5D03-EDAE-A966-78244A21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9EE66-0F70-CFFC-F7C0-6E2106BE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29</a:t>
            </a:fld>
            <a:endParaRPr lang="en-GB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9F6BA46-A806-BC03-E909-A6A269F8B7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880" y="1551449"/>
            <a:ext cx="2957439" cy="49414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CA6FF2-B340-159E-E250-5D8D17C02677}"/>
              </a:ext>
            </a:extLst>
          </p:cNvPr>
          <p:cNvSpPr txBox="1"/>
          <p:nvPr/>
        </p:nvSpPr>
        <p:spPr>
          <a:xfrm>
            <a:off x="487678" y="2103120"/>
            <a:ext cx="64922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600" dirty="0"/>
              <a:t>coupling based on edges</a:t>
            </a:r>
          </a:p>
          <a:p>
            <a:pPr>
              <a:lnSpc>
                <a:spcPct val="150000"/>
              </a:lnSpc>
            </a:pPr>
            <a:r>
              <a:rPr lang="en-GB" sz="3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/>
              <a:t>local models at connected nodes should deliver similar predictions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7F0DC1-C44F-686C-EC75-4683EDA447D0}"/>
                  </a:ext>
                </a:extLst>
              </p14:cNvPr>
              <p14:cNvContentPartPr/>
              <p14:nvPr/>
            </p14:nvContentPartPr>
            <p14:xfrm>
              <a:off x="9193320" y="1772640"/>
              <a:ext cx="141480" cy="13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7F0DC1-C44F-686C-EC75-4683EDA447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3960" y="1763280"/>
                <a:ext cx="160200" cy="1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98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08:00 - 08:50 What is a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77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DCF2A-2F01-81DE-DD0F-1220BFB98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-192480"/>
            <a:ext cx="11612880" cy="1618789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+mn-lt"/>
              </a:rPr>
              <a:t>Coupling via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92278-5D03-EDAE-A966-78244A21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9EE66-0F70-CFFC-F7C0-6E2106BE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30</a:t>
            </a:fld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2CB7DE2-8AFF-D1F8-E50D-9C16239EED29}"/>
              </a:ext>
            </a:extLst>
          </p:cNvPr>
          <p:cNvSpPr/>
          <p:nvPr/>
        </p:nvSpPr>
        <p:spPr>
          <a:xfrm>
            <a:off x="3529243" y="3270145"/>
            <a:ext cx="548640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B0A261-A5AA-2328-A04A-E8D83772AE50}"/>
              </a:ext>
            </a:extLst>
          </p:cNvPr>
          <p:cNvSpPr/>
          <p:nvPr/>
        </p:nvSpPr>
        <p:spPr>
          <a:xfrm>
            <a:off x="6821083" y="3270145"/>
            <a:ext cx="548640" cy="5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A279E6-CC03-EB83-2A70-EEEA9ACA5274}"/>
              </a:ext>
            </a:extLst>
          </p:cNvPr>
          <p:cNvCxnSpPr>
            <a:endCxn id="8" idx="2"/>
          </p:cNvCxnSpPr>
          <p:nvPr/>
        </p:nvCxnSpPr>
        <p:spPr>
          <a:xfrm>
            <a:off x="3803563" y="3521605"/>
            <a:ext cx="3017520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5CF910-3AF4-7A45-E56C-AC7ED24DF2BD}"/>
              </a:ext>
            </a:extLst>
          </p:cNvPr>
          <p:cNvSpPr txBox="1"/>
          <p:nvPr/>
        </p:nvSpPr>
        <p:spPr>
          <a:xfrm>
            <a:off x="2801319" y="2677839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node </a:t>
            </a:r>
            <a:r>
              <a:rPr lang="en-GB" sz="3600" dirty="0" err="1"/>
              <a:t>i</a:t>
            </a:r>
            <a:r>
              <a:rPr lang="en-GB" sz="3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08505-C777-4BE4-520B-C90764D17CB5}"/>
              </a:ext>
            </a:extLst>
          </p:cNvPr>
          <p:cNvSpPr txBox="1"/>
          <p:nvPr/>
        </p:nvSpPr>
        <p:spPr>
          <a:xfrm>
            <a:off x="6641799" y="2623814"/>
            <a:ext cx="14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node j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621C9-D737-CA6D-75A0-F03BC61F6DA2}"/>
              </a:ext>
            </a:extLst>
          </p:cNvPr>
          <p:cNvSpPr txBox="1"/>
          <p:nvPr/>
        </p:nvSpPr>
        <p:spPr>
          <a:xfrm>
            <a:off x="2801319" y="3963832"/>
            <a:ext cx="1864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local data </a:t>
            </a:r>
          </a:p>
          <a:p>
            <a:r>
              <a:rPr lang="en-GB" sz="2800" dirty="0"/>
              <a:t>local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3759A-238E-49CB-57D0-AD5B77C83395}"/>
              </a:ext>
            </a:extLst>
          </p:cNvPr>
          <p:cNvSpPr txBox="1"/>
          <p:nvPr/>
        </p:nvSpPr>
        <p:spPr>
          <a:xfrm>
            <a:off x="6440931" y="3879150"/>
            <a:ext cx="1864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local data </a:t>
            </a:r>
          </a:p>
          <a:p>
            <a:r>
              <a:rPr lang="en-GB" sz="2800" dirty="0"/>
              <a:t>local model</a:t>
            </a:r>
          </a:p>
        </p:txBody>
      </p:sp>
    </p:spTree>
    <p:extLst>
      <p:ext uri="{BB962C8B-B14F-4D97-AF65-F5344CB8AC3E}">
        <p14:creationId xmlns:p14="http://schemas.microsoft.com/office/powerpoint/2010/main" val="1477308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08:00 - 08:50 What is a Network?</a:t>
            </a:r>
          </a:p>
          <a:p>
            <a:r>
              <a:rPr lang="en-GB" dirty="0"/>
              <a:t>08:50 - 09:00 Break</a:t>
            </a:r>
          </a:p>
          <a:p>
            <a:r>
              <a:rPr lang="en-GB" dirty="0"/>
              <a:t>09.00 - 09.50 Using Networks for Regularization  </a:t>
            </a:r>
          </a:p>
          <a:p>
            <a:r>
              <a:rPr lang="en-GB" dirty="0"/>
              <a:t>09.50 - 10.00 Break</a:t>
            </a:r>
          </a:p>
          <a:p>
            <a:r>
              <a:rPr lang="en-GB" dirty="0">
                <a:solidFill>
                  <a:srgbClr val="FF0000"/>
                </a:solidFill>
              </a:rPr>
              <a:t>10.00 - 10.50 Prob. Graphical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31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29071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6DA8-A208-FA5D-9F29-5108FF8C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Tuesday May 21, 2024, 8.00–12.00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2E454-1C7A-DE49-19E1-1793387AE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08:00 - 08:50 What is a Network?</a:t>
            </a:r>
          </a:p>
          <a:p>
            <a:r>
              <a:rPr lang="en-GB" dirty="0"/>
              <a:t>08:50 - 09:00 Break</a:t>
            </a:r>
          </a:p>
          <a:p>
            <a:r>
              <a:rPr lang="en-GB" dirty="0"/>
              <a:t>09.00 - 09.50 Using Networks for Regularization  </a:t>
            </a:r>
          </a:p>
          <a:p>
            <a:r>
              <a:rPr lang="en-GB" dirty="0"/>
              <a:t>09.50 - 10.00 Break</a:t>
            </a:r>
          </a:p>
          <a:p>
            <a:r>
              <a:rPr lang="en-GB" dirty="0"/>
              <a:t>10.00 - 10.50 Prob. Graphical Models</a:t>
            </a:r>
          </a:p>
          <a:p>
            <a:r>
              <a:rPr lang="en-GB" dirty="0"/>
              <a:t>10.50 - 11.00 Break</a:t>
            </a:r>
          </a:p>
          <a:p>
            <a:r>
              <a:rPr lang="en-GB" dirty="0">
                <a:solidFill>
                  <a:srgbClr val="FF0000"/>
                </a:solidFill>
              </a:rPr>
              <a:t>11.00 - 11.50 Federated Learning </a:t>
            </a:r>
          </a:p>
          <a:p>
            <a:r>
              <a:rPr lang="en-GB" dirty="0"/>
              <a:t>11.50 - 12.00 Wrap Up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32</a:t>
            </a:fld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926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45018-1596-77FC-60B1-76D89CB1E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z="2400" smtClean="0"/>
              <a:t>5/23/24</a:t>
            </a:fld>
            <a:endParaRPr lang="en-GB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CC7C-91ED-326C-25F2-E85DB5F3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z="2400" smtClean="0"/>
              <a:t>33</a:t>
            </a:fld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337DE4-4EF6-2432-9389-96037BF1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7" y="2593975"/>
            <a:ext cx="10515600" cy="1325563"/>
          </a:xfrm>
        </p:spPr>
        <p:txBody>
          <a:bodyPr>
            <a:normAutofit/>
          </a:bodyPr>
          <a:lstStyle/>
          <a:p>
            <a:r>
              <a:rPr lang="en-GB" sz="7200" b="1" dirty="0"/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201996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4</a:t>
            </a:fld>
            <a:endParaRPr lang="en-GB"/>
          </a:p>
        </p:txBody>
      </p:sp>
      <p:pic>
        <p:nvPicPr>
          <p:cNvPr id="2" name="Picture 1" descr="Icon&#10;&#10;Description automatically generated with medium confidence">
            <a:extLst>
              <a:ext uri="{FF2B5EF4-FFF2-40B4-BE49-F238E27FC236}">
                <a16:creationId xmlns:a16="http://schemas.microsoft.com/office/drawing/2014/main" id="{20A4B323-89A3-EF93-8CD1-1AAC9FB7F3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020" y="1545944"/>
            <a:ext cx="5765184" cy="4813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5CF959-A3FD-E1D3-BD03-9C6BCC436501}"/>
              </a:ext>
            </a:extLst>
          </p:cNvPr>
          <p:cNvSpPr txBox="1"/>
          <p:nvPr/>
        </p:nvSpPr>
        <p:spPr>
          <a:xfrm>
            <a:off x="479626" y="359720"/>
            <a:ext cx="7731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/>
              <a:t>Networked Weather Data</a:t>
            </a:r>
          </a:p>
        </p:txBody>
      </p:sp>
    </p:spTree>
    <p:extLst>
      <p:ext uri="{BB962C8B-B14F-4D97-AF65-F5344CB8AC3E}">
        <p14:creationId xmlns:p14="http://schemas.microsoft.com/office/powerpoint/2010/main" val="4758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81F1-C820-5E70-2D8F-FF5D6D57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F9E62-15EC-E3BB-D628-CE2BBC28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23D88FBF-3EC5-55D4-FE2D-CFD3F97A21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372" y="1254097"/>
            <a:ext cx="5321660" cy="4986815"/>
          </a:xfrm>
          <a:prstGeom prst="rect">
            <a:avLst/>
          </a:prstGeom>
          <a:solidFill>
            <a:schemeClr val="bg1">
              <a:alpha val="32133"/>
            </a:schemeClr>
          </a:solidFill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B4655B-C56E-3B27-CDF3-594C37BE0935}"/>
              </a:ext>
            </a:extLst>
          </p:cNvPr>
          <p:cNvSpPr/>
          <p:nvPr/>
        </p:nvSpPr>
        <p:spPr>
          <a:xfrm>
            <a:off x="3555782" y="469193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A1D1DD-DB61-10BA-2B76-F4BCD9748010}"/>
              </a:ext>
            </a:extLst>
          </p:cNvPr>
          <p:cNvSpPr/>
          <p:nvPr/>
        </p:nvSpPr>
        <p:spPr>
          <a:xfrm>
            <a:off x="3746282" y="406415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277A59-D787-A8AA-69F6-35AE6A3729C6}"/>
              </a:ext>
            </a:extLst>
          </p:cNvPr>
          <p:cNvSpPr/>
          <p:nvPr/>
        </p:nvSpPr>
        <p:spPr>
          <a:xfrm>
            <a:off x="5317702" y="2331314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3F2F24-5BEF-15A5-D7B6-A4CD4B42C099}"/>
              </a:ext>
            </a:extLst>
          </p:cNvPr>
          <p:cNvSpPr/>
          <p:nvPr/>
        </p:nvSpPr>
        <p:spPr>
          <a:xfrm>
            <a:off x="5652858" y="1611731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A36435-2720-7F42-F481-67764DC1F0A2}"/>
              </a:ext>
            </a:extLst>
          </p:cNvPr>
          <p:cNvSpPr/>
          <p:nvPr/>
        </p:nvSpPr>
        <p:spPr>
          <a:xfrm>
            <a:off x="6348643" y="1752346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046D65-9A1D-F602-7CFE-AA3DD454D381}"/>
              </a:ext>
            </a:extLst>
          </p:cNvPr>
          <p:cNvSpPr/>
          <p:nvPr/>
        </p:nvSpPr>
        <p:spPr>
          <a:xfrm>
            <a:off x="4521367" y="4270677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714FAD-EEC0-B300-986C-AF2142115B7F}"/>
              </a:ext>
            </a:extLst>
          </p:cNvPr>
          <p:cNvSpPr/>
          <p:nvPr/>
        </p:nvSpPr>
        <p:spPr>
          <a:xfrm>
            <a:off x="6729643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7908864-3E7F-5085-FE91-AF4955D305B8}"/>
              </a:ext>
            </a:extLst>
          </p:cNvPr>
          <p:cNvSpPr/>
          <p:nvPr/>
        </p:nvSpPr>
        <p:spPr>
          <a:xfrm>
            <a:off x="7258837" y="5241953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E462BF-530F-A887-C0C8-D6E61F271BD9}"/>
              </a:ext>
            </a:extLst>
          </p:cNvPr>
          <p:cNvSpPr/>
          <p:nvPr/>
        </p:nvSpPr>
        <p:spPr>
          <a:xfrm>
            <a:off x="7760584" y="4662985"/>
            <a:ext cx="381000" cy="361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332F6C-CD6B-8D4C-E88D-8D785555A386}"/>
              </a:ext>
            </a:extLst>
          </p:cNvPr>
          <p:cNvCxnSpPr>
            <a:cxnSpLocks/>
          </p:cNvCxnSpPr>
          <p:nvPr/>
        </p:nvCxnSpPr>
        <p:spPr>
          <a:xfrm>
            <a:off x="3009848" y="5241953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283D53-32E6-E992-4119-4FA2F8AC5188}"/>
              </a:ext>
            </a:extLst>
          </p:cNvPr>
          <p:cNvCxnSpPr>
            <a:cxnSpLocks/>
          </p:cNvCxnSpPr>
          <p:nvPr/>
        </p:nvCxnSpPr>
        <p:spPr>
          <a:xfrm flipV="1">
            <a:off x="3162248" y="3253186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1627E1-9AFC-0BF1-B347-57EE0EB81A2B}"/>
              </a:ext>
            </a:extLst>
          </p:cNvPr>
          <p:cNvCxnSpPr>
            <a:cxnSpLocks/>
          </p:cNvCxnSpPr>
          <p:nvPr/>
        </p:nvCxnSpPr>
        <p:spPr>
          <a:xfrm>
            <a:off x="4876748" y="2891864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4F675A-AD33-92D3-CF4D-F26CF3E9707E}"/>
              </a:ext>
            </a:extLst>
          </p:cNvPr>
          <p:cNvCxnSpPr>
            <a:cxnSpLocks/>
          </p:cNvCxnSpPr>
          <p:nvPr/>
        </p:nvCxnSpPr>
        <p:spPr>
          <a:xfrm flipV="1">
            <a:off x="5029148" y="903097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626B52-A97A-0F23-C3AA-AB84AE8F65FC}"/>
              </a:ext>
            </a:extLst>
          </p:cNvPr>
          <p:cNvCxnSpPr>
            <a:cxnSpLocks/>
          </p:cNvCxnSpPr>
          <p:nvPr/>
        </p:nvCxnSpPr>
        <p:spPr>
          <a:xfrm>
            <a:off x="6462660" y="5765828"/>
            <a:ext cx="2435444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27B338-B0DD-3F7D-BD1C-14B7AB9213F3}"/>
              </a:ext>
            </a:extLst>
          </p:cNvPr>
          <p:cNvCxnSpPr>
            <a:cxnSpLocks/>
          </p:cNvCxnSpPr>
          <p:nvPr/>
        </p:nvCxnSpPr>
        <p:spPr>
          <a:xfrm flipV="1">
            <a:off x="6615060" y="3777061"/>
            <a:ext cx="0" cy="214116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002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6</a:t>
            </a:fld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918FF3-FFB5-8B22-DFA2-70ECB0847779}"/>
              </a:ext>
            </a:extLst>
          </p:cNvPr>
          <p:cNvSpPr txBox="1"/>
          <p:nvPr/>
        </p:nvSpPr>
        <p:spPr>
          <a:xfrm>
            <a:off x="462187" y="510650"/>
            <a:ext cx="3295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ImageNet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F390F1-BC42-B48B-74D8-FAD5C0726E75}"/>
              </a:ext>
            </a:extLst>
          </p:cNvPr>
          <p:cNvSpPr txBox="1"/>
          <p:nvPr/>
        </p:nvSpPr>
        <p:spPr>
          <a:xfrm>
            <a:off x="514351" y="2019300"/>
            <a:ext cx="11144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“…I</a:t>
            </a:r>
            <a:r>
              <a:rPr lang="en-GB" sz="4000" dirty="0" err="1"/>
              <a:t>mageNet</a:t>
            </a:r>
            <a:r>
              <a:rPr lang="en-GB" sz="4000" dirty="0"/>
              <a:t> is an image database organized according to the </a:t>
            </a:r>
            <a:r>
              <a:rPr lang="en-GB" sz="4000" dirty="0">
                <a:hlinkClick r:id="rId2"/>
              </a:rPr>
              <a:t>WordNet</a:t>
            </a:r>
            <a:r>
              <a:rPr lang="en-GB" sz="4000" dirty="0"/>
              <a:t> hierarchy (currently only the nouns), in </a:t>
            </a:r>
            <a:r>
              <a:rPr lang="en-GB" sz="4000" dirty="0">
                <a:solidFill>
                  <a:srgbClr val="FF0000"/>
                </a:solidFill>
              </a:rPr>
              <a:t>which each node</a:t>
            </a:r>
            <a:r>
              <a:rPr lang="en-GB" sz="4000" dirty="0"/>
              <a:t> of the hierarchy is depicted by </a:t>
            </a:r>
            <a:r>
              <a:rPr lang="en-GB" sz="4000" dirty="0">
                <a:solidFill>
                  <a:srgbClr val="FF0000"/>
                </a:solidFill>
              </a:rPr>
              <a:t>hundreds and thousands of images</a:t>
            </a:r>
            <a:r>
              <a:rPr lang="en-GB" sz="4000" dirty="0"/>
              <a:t>…”</a:t>
            </a:r>
            <a:endParaRPr lang="en-US" sz="4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D1D25C-574C-8B02-DCE3-C4485E015C61}"/>
              </a:ext>
            </a:extLst>
          </p:cNvPr>
          <p:cNvSpPr/>
          <p:nvPr/>
        </p:nvSpPr>
        <p:spPr>
          <a:xfrm>
            <a:off x="686338" y="5300910"/>
            <a:ext cx="3990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https://image-</a:t>
            </a:r>
            <a:r>
              <a:rPr lang="en-US" sz="3200" dirty="0" err="1"/>
              <a:t>net.org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6778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7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335F56-5557-58C7-06F4-8242118B2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29" y="319088"/>
            <a:ext cx="11175502" cy="503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7440EB-08D4-147D-4C29-447C3508BD27}"/>
              </a:ext>
            </a:extLst>
          </p:cNvPr>
          <p:cNvSpPr txBox="1"/>
          <p:nvPr/>
        </p:nvSpPr>
        <p:spPr>
          <a:xfrm>
            <a:off x="735443" y="5712787"/>
            <a:ext cx="10086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Devopedia</a:t>
            </a:r>
            <a:r>
              <a:rPr lang="en-GB" dirty="0"/>
              <a:t>. 2021. "ImageNet." Version 16, April 7. Accessed 2023-02-11. https://</a:t>
            </a:r>
            <a:r>
              <a:rPr lang="en-GB" dirty="0" err="1"/>
              <a:t>devopedia.org</a:t>
            </a:r>
            <a:r>
              <a:rPr lang="en-GB" dirty="0"/>
              <a:t>/</a:t>
            </a:r>
            <a:r>
              <a:rPr lang="en-GB" dirty="0" err="1"/>
              <a:t>imagenet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05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8</a:t>
            </a:fld>
            <a:endParaRPr lang="en-GB"/>
          </a:p>
        </p:txBody>
      </p:sp>
      <p:pic>
        <p:nvPicPr>
          <p:cNvPr id="2050" name="Picture 2" descr="Swedish Royal family tree with King Carl XVI Gustav.">
            <a:extLst>
              <a:ext uri="{FF2B5EF4-FFF2-40B4-BE49-F238E27FC236}">
                <a16:creationId xmlns:a16="http://schemas.microsoft.com/office/drawing/2014/main" id="{0A0D30FB-D1AC-F120-DD6E-07E42901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5064" y="1300405"/>
            <a:ext cx="7424738" cy="495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30E56C-7D85-E537-893A-274DAD99E92E}"/>
              </a:ext>
            </a:extLst>
          </p:cNvPr>
          <p:cNvSpPr txBox="1"/>
          <p:nvPr/>
        </p:nvSpPr>
        <p:spPr>
          <a:xfrm>
            <a:off x="570494" y="179387"/>
            <a:ext cx="5349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Noble Networks</a:t>
            </a:r>
          </a:p>
        </p:txBody>
      </p:sp>
    </p:spTree>
    <p:extLst>
      <p:ext uri="{BB962C8B-B14F-4D97-AF65-F5344CB8AC3E}">
        <p14:creationId xmlns:p14="http://schemas.microsoft.com/office/powerpoint/2010/main" val="3711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668B-8910-1966-DD17-53AD49BE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2894A-47FF-4D4A-84EA-3327DF49E5B5}" type="datetime1">
              <a:rPr lang="en-US" smtClean="0"/>
              <a:t>5/23/24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FD6D9-B789-05E9-71F2-0FAD2B7F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98A76-ED6B-D54E-BABE-E8A9BFC6A4C6}" type="slidenum">
              <a:rPr lang="en-GB" smtClean="0"/>
              <a:t>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0E56C-7D85-E537-893A-274DAD99E92E}"/>
              </a:ext>
            </a:extLst>
          </p:cNvPr>
          <p:cNvSpPr txBox="1"/>
          <p:nvPr/>
        </p:nvSpPr>
        <p:spPr>
          <a:xfrm>
            <a:off x="570494" y="179387"/>
            <a:ext cx="54905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Wood Wide Net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92218C8-019B-04F3-1ACA-F0700A0A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36" y="1392138"/>
            <a:ext cx="6987251" cy="3856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F2132-D987-297E-2E05-A69819AF534A}"/>
              </a:ext>
            </a:extLst>
          </p:cNvPr>
          <p:cNvSpPr txBox="1"/>
          <p:nvPr/>
        </p:nvSpPr>
        <p:spPr>
          <a:xfrm>
            <a:off x="570494" y="5512931"/>
            <a:ext cx="1078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Carreon, Hector &amp; Valdez, </a:t>
            </a:r>
            <a:r>
              <a:rPr lang="en-GB" dirty="0" err="1"/>
              <a:t>Fevrier</a:t>
            </a:r>
            <a:r>
              <a:rPr lang="en-GB" dirty="0"/>
              <a:t>. (2022). A new mycorrhized tree optimization nature-inspired algorithm. Soft Computing. 26. 10.1007/s00500-022-06865-8. </a:t>
            </a:r>
          </a:p>
        </p:txBody>
      </p:sp>
    </p:spTree>
    <p:extLst>
      <p:ext uri="{BB962C8B-B14F-4D97-AF65-F5344CB8AC3E}">
        <p14:creationId xmlns:p14="http://schemas.microsoft.com/office/powerpoint/2010/main" val="3788475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601</Words>
  <Application>Microsoft Macintosh PowerPoint</Application>
  <PresentationFormat>Widescreen</PresentationFormat>
  <Paragraphs>171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Comic Sans MS</vt:lpstr>
      <vt:lpstr>Office Theme</vt:lpstr>
      <vt:lpstr>Machine Learning  with  Networked Data</vt:lpstr>
      <vt:lpstr>Tuesday May 21, 2024, 8.00–12.00 </vt:lpstr>
      <vt:lpstr>Tuesday May 21, 2024, 8.00–12.00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 Network</vt:lpstr>
      <vt:lpstr>Business Process</vt:lpstr>
      <vt:lpstr>PowerPoint Presentation</vt:lpstr>
      <vt:lpstr>PowerPoint Presentation</vt:lpstr>
      <vt:lpstr>Tuesday May 21, 2024, 8.00–12.00 </vt:lpstr>
      <vt:lpstr>PowerPoint Presentation</vt:lpstr>
      <vt:lpstr>PowerPoint Presentation</vt:lpstr>
      <vt:lpstr>PowerPoint Presentation</vt:lpstr>
      <vt:lpstr>Clustering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Coupling of Local Models</vt:lpstr>
      <vt:lpstr>Coupling via Regularization</vt:lpstr>
      <vt:lpstr>Tuesday May 21, 2024, 8.00–12.00 </vt:lpstr>
      <vt:lpstr>Tuesday May 21, 2024, 8.00–12.00 </vt:lpstr>
      <vt:lpstr>Any Questions 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Text Data</dc:title>
  <dc:creator>Jung Alex</dc:creator>
  <cp:lastModifiedBy>Jung Alex</cp:lastModifiedBy>
  <cp:revision>46</cp:revision>
  <dcterms:created xsi:type="dcterms:W3CDTF">2023-03-11T08:05:06Z</dcterms:created>
  <dcterms:modified xsi:type="dcterms:W3CDTF">2024-05-23T07:01:05Z</dcterms:modified>
</cp:coreProperties>
</file>